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Lst>
  <p:notesMasterIdLst>
    <p:notesMasterId r:id="rId22"/>
  </p:notesMasterIdLst>
  <p:sldIdLst>
    <p:sldId id="272" r:id="rId6"/>
    <p:sldId id="324" r:id="rId7"/>
    <p:sldId id="327" r:id="rId8"/>
    <p:sldId id="312" r:id="rId9"/>
    <p:sldId id="325" r:id="rId10"/>
    <p:sldId id="326" r:id="rId11"/>
    <p:sldId id="329" r:id="rId12"/>
    <p:sldId id="331" r:id="rId13"/>
    <p:sldId id="333" r:id="rId14"/>
    <p:sldId id="334" r:id="rId15"/>
    <p:sldId id="335" r:id="rId16"/>
    <p:sldId id="336" r:id="rId17"/>
    <p:sldId id="337" r:id="rId18"/>
    <p:sldId id="338" r:id="rId19"/>
    <p:sldId id="323" r:id="rId20"/>
    <p:sldId id="339" r:id="rId21"/>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3" roundtripDataSignature="AMtx7mjC2f+OYJAUriKJ8vEB+Lork2YQI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sdair Rodgers" initials="AR" lastIdx="1" clrIdx="0">
    <p:extLst>
      <p:ext uri="{19B8F6BF-5375-455C-9EA6-DF929625EA0E}">
        <p15:presenceInfo xmlns:p15="http://schemas.microsoft.com/office/powerpoint/2012/main" userId="S::Alasdair.Rodgers@milton-keynes.gov.uk::e2d08cb1-9457-4e0e-841c-fece8a1d1d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B050"/>
    <a:srgbClr val="0099CC"/>
    <a:srgbClr val="F6F6F6"/>
    <a:srgbClr val="85E0FF"/>
    <a:srgbClr val="47D1FF"/>
    <a:srgbClr val="B1BB18"/>
    <a:srgbClr val="B5B5B5"/>
    <a:srgbClr val="F2F2F2"/>
    <a:srgbClr val="AFE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8E30C4-C5C6-4441-860D-CD5DDCB69471}" v="2" dt="2023-05-11T10:21:49.421"/>
  </p1510:revLst>
</p1510:revInfo>
</file>

<file path=ppt/tableStyles.xml><?xml version="1.0" encoding="utf-8"?>
<a:tblStyleLst xmlns:a="http://schemas.openxmlformats.org/drawingml/2006/main" def="{35E19257-D4A6-4A4F-A312-9FE63D149AB7}">
  <a:tblStyle styleId="{35E19257-D4A6-4A4F-A312-9FE63D149AB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6E7"/>
          </a:solidFill>
        </a:fill>
      </a:tcStyle>
    </a:wholeTbl>
    <a:band1H>
      <a:tcTxStyle b="off" i="off"/>
      <a:tcStyle>
        <a:tcBdr/>
        <a:fill>
          <a:solidFill>
            <a:srgbClr val="F5CACD"/>
          </a:solidFill>
        </a:fill>
      </a:tcStyle>
    </a:band1H>
    <a:band2H>
      <a:tcTxStyle b="off" i="off"/>
      <a:tcStyle>
        <a:tcBdr/>
      </a:tcStyle>
    </a:band2H>
    <a:band1V>
      <a:tcTxStyle b="off" i="off"/>
      <a:tcStyle>
        <a:tcBdr/>
        <a:fill>
          <a:solidFill>
            <a:srgbClr val="F5CACD"/>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8DDF062-5928-43DD-B5B4-0562D97B017E}"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customschemas.google.com/relationships/presentationmetadata" Target="meta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879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221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328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662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8706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5518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178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879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844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022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34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430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635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289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3412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x image">
  <p:cSld name="1 x image">
    <p:spTree>
      <p:nvGrpSpPr>
        <p:cNvPr id="1" name="Shape 15"/>
        <p:cNvGrpSpPr/>
        <p:nvPr/>
      </p:nvGrpSpPr>
      <p:grpSpPr>
        <a:xfrm>
          <a:off x="0" y="0"/>
          <a:ext cx="0" cy="0"/>
          <a:chOff x="0" y="0"/>
          <a:chExt cx="0" cy="0"/>
        </a:xfrm>
      </p:grpSpPr>
      <p:sp>
        <p:nvSpPr>
          <p:cNvPr id="16" name="Google Shape;16;p15"/>
          <p:cNvSpPr>
            <a:spLocks noGrp="1"/>
          </p:cNvSpPr>
          <p:nvPr>
            <p:ph type="pic" idx="2"/>
          </p:nvPr>
        </p:nvSpPr>
        <p:spPr>
          <a:xfrm>
            <a:off x="407988" y="1449388"/>
            <a:ext cx="11376024" cy="4987924"/>
          </a:xfrm>
          <a:prstGeom prst="rect">
            <a:avLst/>
          </a:prstGeom>
          <a:noFill/>
          <a:ln>
            <a:noFill/>
          </a:ln>
        </p:spPr>
        <p:txBody>
          <a:bodyPr spcFirstLastPara="1" wrap="square" lIns="91425" tIns="45700" rIns="91425" bIns="45700" anchor="t" anchorCtr="0">
            <a:noAutofit/>
          </a:bodyPr>
          <a:lstStyle>
            <a:lvl1pPr marR="0" lvl="0" algn="l" rtl="0">
              <a:lnSpc>
                <a:spcPct val="145000"/>
              </a:lnSpc>
              <a:spcBef>
                <a:spcPts val="100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R="0" lvl="1"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R="0" lvl="2"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R="0" lvl="3"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R="0" lvl="4"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R="0" lvl="5"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R="0" lvl="6"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R="0" lvl="7"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R="0" lvl="8"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17" name="Google Shape;17;p15"/>
          <p:cNvSpPr txBox="1">
            <a:spLocks noGrp="1"/>
          </p:cNvSpPr>
          <p:nvPr>
            <p:ph type="body" idx="1"/>
          </p:nvPr>
        </p:nvSpPr>
        <p:spPr>
          <a:xfrm>
            <a:off x="407988" y="434367"/>
            <a:ext cx="4642679" cy="49053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3200"/>
              <a:buFont typeface="Noto Sans Symbols"/>
              <a:buNone/>
              <a:defRPr sz="32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9" name="Graphic 8">
            <a:extLst>
              <a:ext uri="{FF2B5EF4-FFF2-40B4-BE49-F238E27FC236}">
                <a16:creationId xmlns:a16="http://schemas.microsoft.com/office/drawing/2014/main" id="{A182B06E-9224-314E-AC06-CA5915689E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09042" y="428202"/>
            <a:ext cx="981996" cy="603794"/>
          </a:xfrm>
          <a:prstGeom prst="rect">
            <a:avLst/>
          </a:prstGeom>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1">
  <p:cSld name="Cover 1">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396994" y="1490564"/>
            <a:ext cx="5039940" cy="2077492"/>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000000"/>
              </a:buClr>
              <a:buSzPts val="1400"/>
              <a:buFont typeface="Arial"/>
              <a:buNone/>
              <a:defRPr sz="5000" b="1" i="0" u="none" strike="noStrike" cap="none">
                <a:solidFill>
                  <a:srgbClr val="E4003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38" name="Google Shape;38;p20"/>
          <p:cNvSpPr txBox="1">
            <a:spLocks noGrp="1"/>
          </p:cNvSpPr>
          <p:nvPr>
            <p:ph type="body" idx="1"/>
          </p:nvPr>
        </p:nvSpPr>
        <p:spPr>
          <a:xfrm>
            <a:off x="407988" y="3798888"/>
            <a:ext cx="3851924"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1400"/>
              </a:spcBef>
              <a:spcAft>
                <a:spcPts val="0"/>
              </a:spcAft>
              <a:buClr>
                <a:schemeClr val="accent3"/>
              </a:buClr>
              <a:buSzPts val="1800"/>
              <a:buFont typeface="Arial"/>
              <a:buNone/>
              <a:defRPr sz="1800" b="0" i="1" u="none" strike="noStrike" cap="none">
                <a:solidFill>
                  <a:schemeClr val="dk1"/>
                </a:solidFill>
                <a:latin typeface="Arial"/>
                <a:ea typeface="Arial"/>
                <a:cs typeface="Arial"/>
                <a:sym typeface="Arial"/>
              </a:defRPr>
            </a:lvl1pPr>
            <a:lvl2pPr marL="914400" marR="0" lvl="1" indent="-350519" algn="l" rtl="0">
              <a:lnSpc>
                <a:spcPct val="104166"/>
              </a:lnSpc>
              <a:spcBef>
                <a:spcPts val="240"/>
              </a:spcBef>
              <a:spcAft>
                <a:spcPts val="0"/>
              </a:spcAft>
              <a:buClr>
                <a:schemeClr val="accent3"/>
              </a:buClr>
              <a:buSzPts val="1920"/>
              <a:buFont typeface="Merriweather Sans"/>
              <a:buChar char="-"/>
              <a:defRPr sz="2400" b="0" i="0" u="none" strike="noStrike" cap="none">
                <a:solidFill>
                  <a:srgbClr val="000000"/>
                </a:solidFill>
                <a:latin typeface="Arial"/>
                <a:ea typeface="Arial"/>
                <a:cs typeface="Arial"/>
                <a:sym typeface="Arial"/>
              </a:defRPr>
            </a:lvl2pPr>
            <a:lvl3pPr marL="1371600" marR="0" lvl="2"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3pPr>
            <a:lvl4pPr marL="1828800" marR="0" lvl="3"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4pPr>
            <a:lvl5pPr marL="2286000" marR="0" lvl="4"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5pPr>
            <a:lvl6pPr marL="2743200" marR="0" lvl="5"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6pPr>
            <a:lvl7pPr marL="3200400" marR="0" lvl="6"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7pPr>
            <a:lvl8pPr marL="3657600" marR="0" lvl="7"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8pPr>
            <a:lvl9pPr marL="4114800" marR="0" lvl="8"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39" name="Google Shape;39;p20"/>
          <p:cNvSpPr>
            <a:spLocks noGrp="1"/>
          </p:cNvSpPr>
          <p:nvPr>
            <p:ph type="pic" idx="2"/>
          </p:nvPr>
        </p:nvSpPr>
        <p:spPr>
          <a:xfrm>
            <a:off x="6096000" y="423863"/>
            <a:ext cx="5688012" cy="6010275"/>
          </a:xfrm>
          <a:prstGeom prst="rect">
            <a:avLst/>
          </a:prstGeom>
          <a:noFill/>
          <a:ln>
            <a:noFill/>
          </a:ln>
        </p:spPr>
        <p:txBody>
          <a:bodyPr spcFirstLastPara="1" wrap="square" lIns="91425" tIns="45700" rIns="91425" bIns="45700" anchor="t" anchorCtr="0">
            <a:noAutofit/>
          </a:bodyPr>
          <a:lstStyle>
            <a:lvl1pPr marR="0" lvl="0" algn="l" rtl="0">
              <a:lnSpc>
                <a:spcPct val="145000"/>
              </a:lnSpc>
              <a:spcBef>
                <a:spcPts val="100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R="0" lvl="1"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R="0" lvl="2"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R="0" lvl="3"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R="0" lvl="4"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R="0" lvl="5"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R="0" lvl="6"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R="0" lvl="7"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R="0" lvl="8"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40" name="Google Shape;40;p20"/>
          <p:cNvPicPr preferRelativeResize="0"/>
          <p:nvPr/>
        </p:nvPicPr>
        <p:blipFill rotWithShape="1">
          <a:blip r:embed="rId2">
            <a:alphaModFix/>
          </a:blip>
          <a:srcRect/>
          <a:stretch/>
        </p:blipFill>
        <p:spPr>
          <a:xfrm>
            <a:off x="396994" y="5956936"/>
            <a:ext cx="5454942" cy="480377"/>
          </a:xfrm>
          <a:prstGeom prst="rect">
            <a:avLst/>
          </a:prstGeom>
          <a:noFill/>
          <a:ln>
            <a:noFill/>
          </a:ln>
        </p:spPr>
      </p:pic>
      <p:pic>
        <p:nvPicPr>
          <p:cNvPr id="41" name="Google Shape;41;p20"/>
          <p:cNvPicPr preferRelativeResize="0"/>
          <p:nvPr/>
        </p:nvPicPr>
        <p:blipFill rotWithShape="1">
          <a:blip r:embed="rId3">
            <a:alphaModFix/>
          </a:blip>
          <a:srcRect/>
          <a:stretch/>
        </p:blipFill>
        <p:spPr>
          <a:xfrm>
            <a:off x="407988" y="423863"/>
            <a:ext cx="982075" cy="603794"/>
          </a:xfrm>
          <a:prstGeom prst="rect">
            <a:avLst/>
          </a:prstGeom>
          <a:noFill/>
          <a:ln>
            <a:noFill/>
          </a:ln>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col text">
  <p:cSld name="1 col text">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407988" y="434367"/>
            <a:ext cx="4642679" cy="49053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3200"/>
              <a:buFont typeface="Noto Sans Symbols"/>
              <a:buNone/>
              <a:defRPr sz="32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44" name="Google Shape;44;p22"/>
          <p:cNvSpPr txBox="1">
            <a:spLocks noGrp="1"/>
          </p:cNvSpPr>
          <p:nvPr>
            <p:ph type="body" idx="2"/>
          </p:nvPr>
        </p:nvSpPr>
        <p:spPr>
          <a:xfrm>
            <a:off x="406400" y="2832394"/>
            <a:ext cx="5496689" cy="68334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45" name="Google Shape;45;p22"/>
          <p:cNvSpPr txBox="1">
            <a:spLocks noGrp="1"/>
          </p:cNvSpPr>
          <p:nvPr>
            <p:ph type="body" idx="3"/>
          </p:nvPr>
        </p:nvSpPr>
        <p:spPr>
          <a:xfrm>
            <a:off x="407988" y="1461369"/>
            <a:ext cx="5496689"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400"/>
              <a:buFont typeface="Noto Sans Symbols"/>
              <a:buNone/>
              <a:defRPr sz="24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46" name="Google Shape;46;p22"/>
          <p:cNvSpPr txBox="1">
            <a:spLocks noGrp="1"/>
          </p:cNvSpPr>
          <p:nvPr>
            <p:ph type="body" idx="4"/>
          </p:nvPr>
        </p:nvSpPr>
        <p:spPr>
          <a:xfrm>
            <a:off x="406400" y="2144712"/>
            <a:ext cx="5495155"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200"/>
              <a:buFont typeface="Noto Sans Symbols"/>
              <a:buNone/>
              <a:defRPr sz="2200" b="1" i="0" u="none" strike="noStrike" cap="none">
                <a:solidFill>
                  <a:srgbClr val="E4003A"/>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47" name="Google Shape;47;p22"/>
          <p:cNvSpPr txBox="1">
            <a:spLocks noGrp="1"/>
          </p:cNvSpPr>
          <p:nvPr>
            <p:ph type="body" idx="5"/>
          </p:nvPr>
        </p:nvSpPr>
        <p:spPr>
          <a:xfrm>
            <a:off x="407988" y="3516313"/>
            <a:ext cx="5495155" cy="1449387"/>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1000"/>
              </a:spcBef>
              <a:spcAft>
                <a:spcPts val="0"/>
              </a:spcAft>
              <a:buClr>
                <a:schemeClr val="lt2"/>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48" name="Google Shape;48;p22"/>
          <p:cNvPicPr preferRelativeResize="0"/>
          <p:nvPr/>
        </p:nvPicPr>
        <p:blipFill rotWithShape="1">
          <a:blip r:embed="rId2">
            <a:alphaModFix/>
          </a:blip>
          <a:srcRect/>
          <a:stretch/>
        </p:blipFill>
        <p:spPr>
          <a:xfrm>
            <a:off x="10801938" y="423863"/>
            <a:ext cx="982075" cy="603794"/>
          </a:xfrm>
          <a:prstGeom prst="rect">
            <a:avLst/>
          </a:prstGeom>
          <a:noFill/>
          <a:ln>
            <a:noFill/>
          </a:ln>
        </p:spPr>
      </p:pic>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 text + 1 image">
  <p:cSld name="1 col text + 1 image">
    <p:spTree>
      <p:nvGrpSpPr>
        <p:cNvPr id="1" name="Shape 49"/>
        <p:cNvGrpSpPr/>
        <p:nvPr/>
      </p:nvGrpSpPr>
      <p:grpSpPr>
        <a:xfrm>
          <a:off x="0" y="0"/>
          <a:ext cx="0" cy="0"/>
          <a:chOff x="0" y="0"/>
          <a:chExt cx="0" cy="0"/>
        </a:xfrm>
      </p:grpSpPr>
      <p:sp>
        <p:nvSpPr>
          <p:cNvPr id="50" name="Google Shape;50;p23"/>
          <p:cNvSpPr>
            <a:spLocks noGrp="1"/>
          </p:cNvSpPr>
          <p:nvPr>
            <p:ph type="pic" idx="2"/>
          </p:nvPr>
        </p:nvSpPr>
        <p:spPr>
          <a:xfrm>
            <a:off x="6095999" y="1449388"/>
            <a:ext cx="5688013" cy="4987924"/>
          </a:xfrm>
          <a:prstGeom prst="rect">
            <a:avLst/>
          </a:prstGeom>
          <a:noFill/>
          <a:ln>
            <a:noFill/>
          </a:ln>
        </p:spPr>
        <p:txBody>
          <a:bodyPr spcFirstLastPara="1" wrap="square" lIns="91425" tIns="45700" rIns="91425" bIns="45700" anchor="t" anchorCtr="0">
            <a:noAutofit/>
          </a:bodyPr>
          <a:lstStyle>
            <a:lvl1pPr marR="0" lvl="0" algn="l" rtl="0">
              <a:lnSpc>
                <a:spcPct val="145000"/>
              </a:lnSpc>
              <a:spcBef>
                <a:spcPts val="100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R="0" lvl="1"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R="0" lvl="2"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R="0" lvl="3"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R="0" lvl="4"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R="0" lvl="5"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R="0" lvl="6"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R="0" lvl="7"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R="0" lvl="8"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1" name="Google Shape;51;p23"/>
          <p:cNvSpPr txBox="1">
            <a:spLocks noGrp="1"/>
          </p:cNvSpPr>
          <p:nvPr>
            <p:ph type="body" idx="1"/>
          </p:nvPr>
        </p:nvSpPr>
        <p:spPr>
          <a:xfrm>
            <a:off x="406400" y="2832394"/>
            <a:ext cx="5496689" cy="68334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2" name="Google Shape;52;p23"/>
          <p:cNvSpPr txBox="1">
            <a:spLocks noGrp="1"/>
          </p:cNvSpPr>
          <p:nvPr>
            <p:ph type="body" idx="3"/>
          </p:nvPr>
        </p:nvSpPr>
        <p:spPr>
          <a:xfrm>
            <a:off x="407988" y="1461369"/>
            <a:ext cx="5496689"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400"/>
              <a:buFont typeface="Noto Sans Symbols"/>
              <a:buNone/>
              <a:defRPr sz="24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3" name="Google Shape;53;p23"/>
          <p:cNvSpPr txBox="1">
            <a:spLocks noGrp="1"/>
          </p:cNvSpPr>
          <p:nvPr>
            <p:ph type="body" idx="4"/>
          </p:nvPr>
        </p:nvSpPr>
        <p:spPr>
          <a:xfrm>
            <a:off x="406400" y="2144712"/>
            <a:ext cx="5495155"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200"/>
              <a:buFont typeface="Noto Sans Symbols"/>
              <a:buNone/>
              <a:defRPr sz="2200" b="1" i="0" u="none" strike="noStrike" cap="none">
                <a:solidFill>
                  <a:srgbClr val="E4003A"/>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4" name="Google Shape;54;p23"/>
          <p:cNvSpPr txBox="1">
            <a:spLocks noGrp="1"/>
          </p:cNvSpPr>
          <p:nvPr>
            <p:ph type="body" idx="5"/>
          </p:nvPr>
        </p:nvSpPr>
        <p:spPr>
          <a:xfrm>
            <a:off x="407988" y="3516313"/>
            <a:ext cx="5495155" cy="1449387"/>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1000"/>
              </a:spcBef>
              <a:spcAft>
                <a:spcPts val="0"/>
              </a:spcAft>
              <a:buClr>
                <a:schemeClr val="lt2"/>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5" name="Google Shape;55;p23"/>
          <p:cNvSpPr txBox="1">
            <a:spLocks noGrp="1"/>
          </p:cNvSpPr>
          <p:nvPr>
            <p:ph type="body" idx="6"/>
          </p:nvPr>
        </p:nvSpPr>
        <p:spPr>
          <a:xfrm>
            <a:off x="407988" y="434367"/>
            <a:ext cx="4642679" cy="49053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3200"/>
              <a:buFont typeface="Noto Sans Symbols"/>
              <a:buNone/>
              <a:defRPr sz="32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56" name="Google Shape;56;p23"/>
          <p:cNvPicPr preferRelativeResize="0"/>
          <p:nvPr/>
        </p:nvPicPr>
        <p:blipFill rotWithShape="1">
          <a:blip r:embed="rId2">
            <a:alphaModFix/>
          </a:blip>
          <a:srcRect/>
          <a:stretch/>
        </p:blipFill>
        <p:spPr>
          <a:xfrm>
            <a:off x="10801938" y="423863"/>
            <a:ext cx="982075" cy="603794"/>
          </a:xfrm>
          <a:prstGeom prst="rect">
            <a:avLst/>
          </a:prstGeom>
          <a:noFill/>
          <a:ln>
            <a:noFill/>
          </a:ln>
        </p:spPr>
      </p:pic>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col text + 1 chart">
  <p:cSld name="1 col text + 1 chart">
    <p:spTree>
      <p:nvGrpSpPr>
        <p:cNvPr id="1" name="Shape 57"/>
        <p:cNvGrpSpPr/>
        <p:nvPr/>
      </p:nvGrpSpPr>
      <p:grpSpPr>
        <a:xfrm>
          <a:off x="0" y="0"/>
          <a:ext cx="0" cy="0"/>
          <a:chOff x="0" y="0"/>
          <a:chExt cx="0" cy="0"/>
        </a:xfrm>
      </p:grpSpPr>
      <p:sp>
        <p:nvSpPr>
          <p:cNvPr id="58" name="Google Shape;58;p24"/>
          <p:cNvSpPr txBox="1">
            <a:spLocks noGrp="1"/>
          </p:cNvSpPr>
          <p:nvPr>
            <p:ph type="body" idx="1"/>
          </p:nvPr>
        </p:nvSpPr>
        <p:spPr>
          <a:xfrm>
            <a:off x="6095999" y="1449691"/>
            <a:ext cx="5688013" cy="4987621"/>
          </a:xfrm>
          <a:prstGeom prst="rect">
            <a:avLst/>
          </a:prstGeom>
          <a:noFill/>
          <a:ln>
            <a:noFill/>
          </a:ln>
        </p:spPr>
        <p:txBody>
          <a:bodyPr spcFirstLastPara="1" wrap="square" lIns="144000" tIns="72000" rIns="144000" bIns="72000" anchor="t" anchorCtr="0">
            <a:noAutofit/>
          </a:bodyPr>
          <a:lstStyle>
            <a:lvl1pPr marL="457200" marR="0" lvl="0" indent="-228600" algn="l" rtl="0">
              <a:lnSpc>
                <a:spcPct val="100000"/>
              </a:lnSpc>
              <a:spcBef>
                <a:spcPts val="0"/>
              </a:spcBef>
              <a:spcAft>
                <a:spcPts val="0"/>
              </a:spcAft>
              <a:buClr>
                <a:schemeClr val="accent3"/>
              </a:buClr>
              <a:buSzPts val="2000"/>
              <a:buFont typeface="Arial"/>
              <a:buNone/>
              <a:defRPr sz="2000" b="0" i="0" u="none" strike="noStrike" cap="none">
                <a:solidFill>
                  <a:schemeClr val="dk1"/>
                </a:solidFill>
                <a:latin typeface="Arial"/>
                <a:ea typeface="Arial"/>
                <a:cs typeface="Arial"/>
                <a:sym typeface="Arial"/>
              </a:defRPr>
            </a:lvl1pPr>
            <a:lvl2pPr marL="914400" marR="0" lvl="1" indent="-350519" algn="l" rtl="0">
              <a:lnSpc>
                <a:spcPct val="104166"/>
              </a:lnSpc>
              <a:spcBef>
                <a:spcPts val="240"/>
              </a:spcBef>
              <a:spcAft>
                <a:spcPts val="0"/>
              </a:spcAft>
              <a:buClr>
                <a:schemeClr val="accent3"/>
              </a:buClr>
              <a:buSzPts val="1920"/>
              <a:buFont typeface="Merriweather Sans"/>
              <a:buChar char="-"/>
              <a:defRPr sz="2400" b="0" i="0" u="none" strike="noStrike" cap="none">
                <a:solidFill>
                  <a:srgbClr val="000000"/>
                </a:solidFill>
                <a:latin typeface="Arial"/>
                <a:ea typeface="Arial"/>
                <a:cs typeface="Arial"/>
                <a:sym typeface="Arial"/>
              </a:defRPr>
            </a:lvl2pPr>
            <a:lvl3pPr marL="1371600" marR="0" lvl="2"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3pPr>
            <a:lvl4pPr marL="1828800" marR="0" lvl="3"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4pPr>
            <a:lvl5pPr marL="2286000" marR="0" lvl="4"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5pPr>
            <a:lvl6pPr marL="2743200" marR="0" lvl="5"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6pPr>
            <a:lvl7pPr marL="3200400" marR="0" lvl="6"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7pPr>
            <a:lvl8pPr marL="3657600" marR="0" lvl="7"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8pPr>
            <a:lvl9pPr marL="4114800" marR="0" lvl="8"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59" name="Google Shape;59;p24"/>
          <p:cNvSpPr txBox="1">
            <a:spLocks noGrp="1"/>
          </p:cNvSpPr>
          <p:nvPr>
            <p:ph type="body" idx="2"/>
          </p:nvPr>
        </p:nvSpPr>
        <p:spPr>
          <a:xfrm>
            <a:off x="406400" y="2832394"/>
            <a:ext cx="5496689" cy="68334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000"/>
              <a:buFont typeface="Noto Sans Symbols"/>
              <a:buNone/>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60" name="Google Shape;60;p24"/>
          <p:cNvSpPr txBox="1">
            <a:spLocks noGrp="1"/>
          </p:cNvSpPr>
          <p:nvPr>
            <p:ph type="body" idx="3"/>
          </p:nvPr>
        </p:nvSpPr>
        <p:spPr>
          <a:xfrm>
            <a:off x="407988" y="1461369"/>
            <a:ext cx="5496689"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400"/>
              <a:buFont typeface="Noto Sans Symbols"/>
              <a:buNone/>
              <a:defRPr sz="24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61" name="Google Shape;61;p24"/>
          <p:cNvSpPr txBox="1">
            <a:spLocks noGrp="1"/>
          </p:cNvSpPr>
          <p:nvPr>
            <p:ph type="body" idx="4"/>
          </p:nvPr>
        </p:nvSpPr>
        <p:spPr>
          <a:xfrm>
            <a:off x="406400" y="2144712"/>
            <a:ext cx="5495155" cy="683343"/>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2200"/>
              <a:buFont typeface="Noto Sans Symbols"/>
              <a:buNone/>
              <a:defRPr sz="2200" b="1" i="0" u="none" strike="noStrike" cap="none">
                <a:solidFill>
                  <a:srgbClr val="E4003A"/>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62" name="Google Shape;62;p24"/>
          <p:cNvSpPr txBox="1">
            <a:spLocks noGrp="1"/>
          </p:cNvSpPr>
          <p:nvPr>
            <p:ph type="body" idx="5"/>
          </p:nvPr>
        </p:nvSpPr>
        <p:spPr>
          <a:xfrm>
            <a:off x="407988" y="3516313"/>
            <a:ext cx="5495155" cy="1449387"/>
          </a:xfrm>
          <a:prstGeom prst="rect">
            <a:avLst/>
          </a:prstGeom>
          <a:noFill/>
          <a:ln>
            <a:noFill/>
          </a:ln>
        </p:spPr>
        <p:txBody>
          <a:bodyPr spcFirstLastPara="1" wrap="square" lIns="0" tIns="45700" rIns="0" bIns="45700" anchor="t" anchorCtr="0">
            <a:noAutofit/>
          </a:bodyPr>
          <a:lstStyle>
            <a:lvl1pPr marL="457200" marR="0" lvl="0" indent="-355600" algn="l" rtl="0">
              <a:lnSpc>
                <a:spcPct val="100000"/>
              </a:lnSpc>
              <a:spcBef>
                <a:spcPts val="1000"/>
              </a:spcBef>
              <a:spcAft>
                <a:spcPts val="0"/>
              </a:spcAft>
              <a:buClr>
                <a:schemeClr val="lt2"/>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sp>
        <p:nvSpPr>
          <p:cNvPr id="63" name="Google Shape;63;p24"/>
          <p:cNvSpPr txBox="1">
            <a:spLocks noGrp="1"/>
          </p:cNvSpPr>
          <p:nvPr>
            <p:ph type="body" idx="6"/>
          </p:nvPr>
        </p:nvSpPr>
        <p:spPr>
          <a:xfrm>
            <a:off x="407988" y="434367"/>
            <a:ext cx="4642679" cy="49053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D22D7D"/>
              </a:buClr>
              <a:buSzPts val="3200"/>
              <a:buFont typeface="Noto Sans Symbols"/>
              <a:buNone/>
              <a:defRPr sz="3200" b="1" i="0" u="none" strike="noStrike" cap="none">
                <a:solidFill>
                  <a:srgbClr val="000000"/>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64" name="Google Shape;64;p24"/>
          <p:cNvPicPr preferRelativeResize="0"/>
          <p:nvPr/>
        </p:nvPicPr>
        <p:blipFill rotWithShape="1">
          <a:blip r:embed="rId2">
            <a:alphaModFix/>
          </a:blip>
          <a:srcRect/>
          <a:stretch/>
        </p:blipFill>
        <p:spPr>
          <a:xfrm>
            <a:off x="10801938" y="423863"/>
            <a:ext cx="982075" cy="603794"/>
          </a:xfrm>
          <a:prstGeom prst="rect">
            <a:avLst/>
          </a:prstGeom>
          <a:noFill/>
          <a:ln>
            <a:noFill/>
          </a:ln>
        </p:spPr>
      </p:pic>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65"/>
        <p:cNvGrpSpPr/>
        <p:nvPr/>
      </p:nvGrpSpPr>
      <p:grpSpPr>
        <a:xfrm>
          <a:off x="0" y="0"/>
          <a:ext cx="0" cy="0"/>
          <a:chOff x="0" y="0"/>
          <a:chExt cx="0" cy="0"/>
        </a:xfrm>
      </p:grpSpPr>
      <p:sp>
        <p:nvSpPr>
          <p:cNvPr id="66" name="Google Shape;66;p25"/>
          <p:cNvSpPr txBox="1">
            <a:spLocks noGrp="1"/>
          </p:cNvSpPr>
          <p:nvPr>
            <p:ph type="body" idx="1"/>
          </p:nvPr>
        </p:nvSpPr>
        <p:spPr>
          <a:xfrm>
            <a:off x="407988" y="3102015"/>
            <a:ext cx="6931025" cy="6968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65909"/>
              </a:lnSpc>
              <a:spcBef>
                <a:spcPts val="2200"/>
              </a:spcBef>
              <a:spcAft>
                <a:spcPts val="0"/>
              </a:spcAft>
              <a:buClr>
                <a:srgbClr val="D22D7D"/>
              </a:buClr>
              <a:buSzPts val="4400"/>
              <a:buFont typeface="Noto Sans Symbols"/>
              <a:buNone/>
              <a:defRPr sz="4400" b="1" i="0" u="none" strike="noStrike" cap="none">
                <a:solidFill>
                  <a:srgbClr val="E4003A"/>
                </a:solidFill>
                <a:latin typeface="Arial"/>
                <a:ea typeface="Arial"/>
                <a:cs typeface="Arial"/>
                <a:sym typeface="Arial"/>
              </a:defRPr>
            </a:lvl1pPr>
            <a:lvl2pPr marL="914400" marR="0" lvl="1" indent="-381000" algn="l" rtl="0">
              <a:lnSpc>
                <a:spcPct val="104166"/>
              </a:lnSpc>
              <a:spcBef>
                <a:spcPts val="240"/>
              </a:spcBef>
              <a:spcAft>
                <a:spcPts val="0"/>
              </a:spcAft>
              <a:buClr>
                <a:schemeClr val="accent5"/>
              </a:buClr>
              <a:buSzPts val="2400"/>
              <a:buFont typeface="Times New Roman"/>
              <a:buChar char="-"/>
              <a:defRPr sz="2400" b="0" i="0" u="none" strike="noStrike" cap="none">
                <a:solidFill>
                  <a:srgbClr val="000000"/>
                </a:solidFill>
                <a:latin typeface="Arial"/>
                <a:ea typeface="Arial"/>
                <a:cs typeface="Arial"/>
                <a:sym typeface="Arial"/>
              </a:defRPr>
            </a:lvl2pPr>
            <a:lvl3pPr marL="1371600" marR="0" lvl="2"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3pPr>
            <a:lvl4pPr marL="1828800" marR="0" lvl="3"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4pPr>
            <a:lvl5pPr marL="2286000" marR="0" lvl="4" indent="-368300" algn="l" rtl="0">
              <a:lnSpc>
                <a:spcPct val="104545"/>
              </a:lnSpc>
              <a:spcBef>
                <a:spcPts val="220"/>
              </a:spcBef>
              <a:spcAft>
                <a:spcPts val="0"/>
              </a:spcAft>
              <a:buClr>
                <a:schemeClr val="accent5"/>
              </a:buClr>
              <a:buSzPts val="2200"/>
              <a:buFont typeface="Times New Roman"/>
              <a:buChar char="-"/>
              <a:defRPr sz="2200" b="0" i="0" u="none" strike="noStrike" cap="none">
                <a:solidFill>
                  <a:srgbClr val="000000"/>
                </a:solidFill>
                <a:latin typeface="Arial"/>
                <a:ea typeface="Arial"/>
                <a:cs typeface="Arial"/>
                <a:sym typeface="Arial"/>
              </a:defRPr>
            </a:lvl5pPr>
            <a:lvl6pPr marL="2743200" marR="0" lvl="5"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6pPr>
            <a:lvl7pPr marL="3200400" marR="0" lvl="6"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7pPr>
            <a:lvl8pPr marL="3657600" marR="0" lvl="7"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8pPr>
            <a:lvl9pPr marL="4114800" marR="0" lvl="8" indent="-368300" algn="l" rtl="0">
              <a:lnSpc>
                <a:spcPct val="104545"/>
              </a:lnSpc>
              <a:spcBef>
                <a:spcPts val="220"/>
              </a:spcBef>
              <a:spcAft>
                <a:spcPts val="0"/>
              </a:spcAft>
              <a:buClr>
                <a:schemeClr val="accent5"/>
              </a:buClr>
              <a:buSzPts val="220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67" name="Google Shape;67;p25"/>
          <p:cNvPicPr preferRelativeResize="0"/>
          <p:nvPr/>
        </p:nvPicPr>
        <p:blipFill rotWithShape="1">
          <a:blip r:embed="rId2">
            <a:alphaModFix/>
          </a:blip>
          <a:srcRect/>
          <a:stretch/>
        </p:blipFill>
        <p:spPr>
          <a:xfrm>
            <a:off x="10801938" y="423863"/>
            <a:ext cx="982075" cy="603794"/>
          </a:xfrm>
          <a:prstGeom prst="rect">
            <a:avLst/>
          </a:prstGeom>
          <a:noFill/>
          <a:ln>
            <a:noFill/>
          </a:ln>
        </p:spPr>
      </p:pic>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3" name="Google Shape;29;p15">
            <a:extLst>
              <a:ext uri="{FF2B5EF4-FFF2-40B4-BE49-F238E27FC236}">
                <a16:creationId xmlns:a16="http://schemas.microsoft.com/office/drawing/2014/main" id="{C6B35F33-6662-2145-BF17-49A2B8EE3F71}"/>
              </a:ext>
            </a:extLst>
          </p:cNvPr>
          <p:cNvPicPr preferRelativeResize="0"/>
          <p:nvPr userDrawn="1"/>
        </p:nvPicPr>
        <p:blipFill rotWithShape="1">
          <a:blip r:embed="rId2">
            <a:alphaModFix/>
          </a:blip>
          <a:srcRect/>
          <a:stretch/>
        </p:blipFill>
        <p:spPr>
          <a:xfrm>
            <a:off x="4455203" y="2301683"/>
            <a:ext cx="3281593" cy="2019106"/>
          </a:xfrm>
          <a:prstGeom prst="rect">
            <a:avLst/>
          </a:prstGeom>
          <a:noFill/>
          <a:ln>
            <a:noFill/>
          </a:ln>
        </p:spPr>
      </p:pic>
    </p:spTree>
    <p:extLst>
      <p:ext uri="{BB962C8B-B14F-4D97-AF65-F5344CB8AC3E}">
        <p14:creationId xmlns:p14="http://schemas.microsoft.com/office/powerpoint/2010/main" val="42792857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2">
  <p:cSld name="Cover 2">
    <p:bg>
      <p:bgPr>
        <a:solidFill>
          <a:schemeClr val="lt1"/>
        </a:solidFill>
        <a:effectLst/>
      </p:bgPr>
    </p:bg>
    <p:spTree>
      <p:nvGrpSpPr>
        <p:cNvPr id="1" name="Shape 10"/>
        <p:cNvGrpSpPr/>
        <p:nvPr/>
      </p:nvGrpSpPr>
      <p:grpSpPr>
        <a:xfrm>
          <a:off x="0" y="0"/>
          <a:ext cx="0" cy="0"/>
          <a:chOff x="0" y="0"/>
          <a:chExt cx="0" cy="0"/>
        </a:xfrm>
      </p:grpSpPr>
      <p:sp>
        <p:nvSpPr>
          <p:cNvPr id="11" name="Google Shape;11;p14"/>
          <p:cNvSpPr txBox="1">
            <a:spLocks noGrp="1"/>
          </p:cNvSpPr>
          <p:nvPr>
            <p:ph type="title"/>
          </p:nvPr>
        </p:nvSpPr>
        <p:spPr>
          <a:xfrm>
            <a:off x="407988" y="2056805"/>
            <a:ext cx="7848252" cy="153888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5000" b="1" i="0" u="none" strike="noStrike" cap="none">
                <a:solidFill>
                  <a:srgbClr val="E4003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accent2"/>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chemeClr val="dk2"/>
                </a:solidFill>
                <a:latin typeface="Times New Roman"/>
                <a:ea typeface="Times New Roman"/>
                <a:cs typeface="Times New Roman"/>
                <a:sym typeface="Times New Roman"/>
              </a:defRPr>
            </a:lvl9pPr>
          </a:lstStyle>
          <a:p>
            <a:endParaRPr/>
          </a:p>
        </p:txBody>
      </p:sp>
      <p:sp>
        <p:nvSpPr>
          <p:cNvPr id="12" name="Google Shape;12;p14"/>
          <p:cNvSpPr txBox="1">
            <a:spLocks noGrp="1"/>
          </p:cNvSpPr>
          <p:nvPr>
            <p:ph type="body" idx="1"/>
          </p:nvPr>
        </p:nvSpPr>
        <p:spPr>
          <a:xfrm>
            <a:off x="407988" y="3798888"/>
            <a:ext cx="3851924"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1400"/>
              </a:spcBef>
              <a:spcAft>
                <a:spcPts val="0"/>
              </a:spcAft>
              <a:buClr>
                <a:schemeClr val="accent3"/>
              </a:buClr>
              <a:buSzPts val="1800"/>
              <a:buFont typeface="Arial"/>
              <a:buNone/>
              <a:defRPr sz="1800" b="0" i="1" u="none" strike="noStrike" cap="none">
                <a:solidFill>
                  <a:schemeClr val="dk1"/>
                </a:solidFill>
                <a:latin typeface="Arial"/>
                <a:ea typeface="Arial"/>
                <a:cs typeface="Arial"/>
                <a:sym typeface="Arial"/>
              </a:defRPr>
            </a:lvl1pPr>
            <a:lvl2pPr marL="914400" marR="0" lvl="1" indent="-350519" algn="l" rtl="0">
              <a:lnSpc>
                <a:spcPct val="104166"/>
              </a:lnSpc>
              <a:spcBef>
                <a:spcPts val="240"/>
              </a:spcBef>
              <a:spcAft>
                <a:spcPts val="0"/>
              </a:spcAft>
              <a:buClr>
                <a:schemeClr val="accent3"/>
              </a:buClr>
              <a:buSzPts val="1920"/>
              <a:buFont typeface="Merriweather Sans"/>
              <a:buChar char="-"/>
              <a:defRPr sz="2400" b="0" i="0" u="none" strike="noStrike" cap="none">
                <a:solidFill>
                  <a:srgbClr val="000000"/>
                </a:solidFill>
                <a:latin typeface="Arial"/>
                <a:ea typeface="Arial"/>
                <a:cs typeface="Arial"/>
                <a:sym typeface="Arial"/>
              </a:defRPr>
            </a:lvl2pPr>
            <a:lvl3pPr marL="1371600" marR="0" lvl="2"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3pPr>
            <a:lvl4pPr marL="1828800" marR="0" lvl="3"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4pPr>
            <a:lvl5pPr marL="2286000" marR="0" lvl="4"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5pPr>
            <a:lvl6pPr marL="2743200" marR="0" lvl="5"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6pPr>
            <a:lvl7pPr marL="3200400" marR="0" lvl="6" indent="-340360"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7pPr>
            <a:lvl8pPr marL="3657600" marR="0" lvl="7"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8pPr>
            <a:lvl9pPr marL="4114800" marR="0" lvl="8" indent="-340359" algn="l" rtl="0">
              <a:lnSpc>
                <a:spcPct val="104545"/>
              </a:lnSpc>
              <a:spcBef>
                <a:spcPts val="220"/>
              </a:spcBef>
              <a:spcAft>
                <a:spcPts val="0"/>
              </a:spcAft>
              <a:buClr>
                <a:schemeClr val="accent3"/>
              </a:buClr>
              <a:buSzPts val="1760"/>
              <a:buFont typeface="Merriweather Sans"/>
              <a:buChar char="-"/>
              <a:defRPr sz="2200" b="0" i="0" u="none" strike="noStrike" cap="none">
                <a:solidFill>
                  <a:srgbClr val="000000"/>
                </a:solidFill>
                <a:latin typeface="Arial"/>
                <a:ea typeface="Arial"/>
                <a:cs typeface="Arial"/>
                <a:sym typeface="Arial"/>
              </a:defRPr>
            </a:lvl9pPr>
          </a:lstStyle>
          <a:p>
            <a:endParaRPr/>
          </a:p>
        </p:txBody>
      </p:sp>
      <p:pic>
        <p:nvPicPr>
          <p:cNvPr id="13" name="Google Shape;13;p14"/>
          <p:cNvPicPr preferRelativeResize="0"/>
          <p:nvPr/>
        </p:nvPicPr>
        <p:blipFill rotWithShape="1">
          <a:blip r:embed="rId2">
            <a:alphaModFix/>
          </a:blip>
          <a:srcRect/>
          <a:stretch/>
        </p:blipFill>
        <p:spPr>
          <a:xfrm>
            <a:off x="408000" y="6280725"/>
            <a:ext cx="3939375" cy="346925"/>
          </a:xfrm>
          <a:prstGeom prst="rect">
            <a:avLst/>
          </a:prstGeom>
          <a:noFill/>
          <a:ln>
            <a:noFill/>
          </a:ln>
        </p:spPr>
      </p:pic>
      <p:pic>
        <p:nvPicPr>
          <p:cNvPr id="15" name="Graphic 14">
            <a:extLst>
              <a:ext uri="{FF2B5EF4-FFF2-40B4-BE49-F238E27FC236}">
                <a16:creationId xmlns:a16="http://schemas.microsoft.com/office/drawing/2014/main" id="{1C2E9F1E-C80D-2147-A221-80351EEE860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7988" y="430213"/>
            <a:ext cx="981996" cy="603794"/>
          </a:xfrm>
          <a:prstGeom prst="rect">
            <a:avLst/>
          </a:prstGeom>
        </p:spPr>
      </p:pic>
    </p:spTree>
    <p:extLst>
      <p:ext uri="{BB962C8B-B14F-4D97-AF65-F5344CB8AC3E}">
        <p14:creationId xmlns:p14="http://schemas.microsoft.com/office/powerpoint/2010/main" val="346682951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 id="2147483660" r:id="rId6"/>
    <p:sldLayoutId id="2147483661" r:id="rId7"/>
    <p:sldLayoutId id="2147483662" r:id="rId8"/>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23">
          <p15:clr>
            <a:srgbClr val="F26B43"/>
          </p15:clr>
        </p15:guide>
        <p15:guide id="4" orient="horz" pos="4055">
          <p15:clr>
            <a:srgbClr val="F26B43"/>
          </p15:clr>
        </p15:guide>
        <p15:guide id="5" pos="257">
          <p15:clr>
            <a:srgbClr val="F26B43"/>
          </p15:clr>
        </p15:guide>
        <p15:guide id="6" orient="horz" pos="267">
          <p15:clr>
            <a:srgbClr val="F26B43"/>
          </p15:clr>
        </p15:guide>
        <p15:guide id="7" orient="horz" pos="913">
          <p15:clr>
            <a:srgbClr val="F26B43"/>
          </p15:clr>
        </p15:guide>
        <p15:guide id="8" orient="horz" pos="23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at a table&#10;&#10;Description automatically generated with low confidence">
            <a:extLst>
              <a:ext uri="{FF2B5EF4-FFF2-40B4-BE49-F238E27FC236}">
                <a16:creationId xmlns:a16="http://schemas.microsoft.com/office/drawing/2014/main" id="{DCBE70AB-8AB9-9D4D-9536-1956B099D4F3}"/>
              </a:ext>
            </a:extLst>
          </p:cNvPr>
          <p:cNvPicPr>
            <a:picLocks noChangeAspect="1"/>
          </p:cNvPicPr>
          <p:nvPr/>
        </p:nvPicPr>
        <p:blipFill rotWithShape="1">
          <a:blip r:embed="rId2">
            <a:alphaModFix amt="80000"/>
          </a:blip>
          <a:srcRect t="22571" r="12102" b="10470"/>
          <a:stretch/>
        </p:blipFill>
        <p:spPr>
          <a:xfrm>
            <a:off x="0" y="0"/>
            <a:ext cx="12192000" cy="6868633"/>
          </a:xfrm>
          <a:prstGeom prst="rect">
            <a:avLst/>
          </a:prstGeom>
          <a:solidFill>
            <a:schemeClr val="tx1"/>
          </a:solidFill>
        </p:spPr>
      </p:pic>
      <p:sp>
        <p:nvSpPr>
          <p:cNvPr id="2" name="Title 1">
            <a:extLst>
              <a:ext uri="{FF2B5EF4-FFF2-40B4-BE49-F238E27FC236}">
                <a16:creationId xmlns:a16="http://schemas.microsoft.com/office/drawing/2014/main" id="{22FC57C5-9AA9-8847-9067-FFF94906BF01}"/>
              </a:ext>
            </a:extLst>
          </p:cNvPr>
          <p:cNvSpPr>
            <a:spLocks noGrp="1"/>
          </p:cNvSpPr>
          <p:nvPr>
            <p:ph type="title"/>
          </p:nvPr>
        </p:nvSpPr>
        <p:spPr>
          <a:xfrm>
            <a:off x="363164" y="1713168"/>
            <a:ext cx="7848252" cy="3077766"/>
          </a:xfrm>
        </p:spPr>
        <p:txBody>
          <a:bodyPr/>
          <a:lstStyle/>
          <a:p>
            <a:r>
              <a:rPr lang="en-US" dirty="0">
                <a:solidFill>
                  <a:schemeClr val="bg1"/>
                </a:solidFill>
                <a:latin typeface="Arial Black"/>
                <a:cs typeface="Arial Black" panose="020B0604020202020204" pitchFamily="34" charset="0"/>
              </a:rPr>
              <a:t>BLETCHLEY AND FENNY STRATFORD</a:t>
            </a:r>
            <a:br>
              <a:rPr lang="en-US" dirty="0">
                <a:latin typeface="Arial Black"/>
                <a:cs typeface="Arial Black" panose="020B0604020202020204" pitchFamily="34" charset="0"/>
              </a:rPr>
            </a:br>
            <a:r>
              <a:rPr lang="en-US" dirty="0">
                <a:solidFill>
                  <a:schemeClr val="bg1"/>
                </a:solidFill>
                <a:latin typeface="Arial Black"/>
                <a:cs typeface="Arial Black" panose="020B0604020202020204" pitchFamily="34" charset="0"/>
              </a:rPr>
              <a:t>TOWN DEAL</a:t>
            </a:r>
            <a:br>
              <a:rPr lang="en-US" dirty="0">
                <a:latin typeface="Arial Black" panose="020B0604020202020204" pitchFamily="34" charset="0"/>
                <a:cs typeface="Arial Black" panose="020B0604020202020204" pitchFamily="34" charset="0"/>
              </a:rPr>
            </a:br>
            <a:endParaRPr lang="en-US" dirty="0">
              <a:solidFill>
                <a:schemeClr val="bg1"/>
              </a:solidFill>
              <a:latin typeface="Arial Black"/>
              <a:cs typeface="Arial Black" panose="020B0604020202020204" pitchFamily="34" charset="0"/>
            </a:endParaRPr>
          </a:p>
        </p:txBody>
      </p:sp>
      <p:pic>
        <p:nvPicPr>
          <p:cNvPr id="6" name="Graphic 5">
            <a:extLst>
              <a:ext uri="{FF2B5EF4-FFF2-40B4-BE49-F238E27FC236}">
                <a16:creationId xmlns:a16="http://schemas.microsoft.com/office/drawing/2014/main" id="{75D74352-AD37-1C44-9FD5-E420A2B929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7988" y="430213"/>
            <a:ext cx="981996" cy="603794"/>
          </a:xfrm>
          <a:prstGeom prst="rect">
            <a:avLst/>
          </a:prstGeom>
        </p:spPr>
      </p:pic>
      <p:sp>
        <p:nvSpPr>
          <p:cNvPr id="5" name="Text Placeholder 4">
            <a:extLst>
              <a:ext uri="{FF2B5EF4-FFF2-40B4-BE49-F238E27FC236}">
                <a16:creationId xmlns:a16="http://schemas.microsoft.com/office/drawing/2014/main" id="{34AB6F60-AC36-4FDD-B8FD-FE45B8DB973E}"/>
              </a:ext>
            </a:extLst>
          </p:cNvPr>
          <p:cNvSpPr>
            <a:spLocks noGrp="1"/>
          </p:cNvSpPr>
          <p:nvPr>
            <p:ph type="body" idx="1"/>
          </p:nvPr>
        </p:nvSpPr>
        <p:spPr>
          <a:xfrm>
            <a:off x="407988" y="5064980"/>
            <a:ext cx="3851924" cy="641201"/>
          </a:xfrm>
        </p:spPr>
        <p:txBody>
          <a:bodyPr/>
          <a:lstStyle/>
          <a:p>
            <a:r>
              <a:rPr lang="en-GB" sz="3000" b="1">
                <a:solidFill>
                  <a:schemeClr val="bg1"/>
                </a:solidFill>
              </a:rPr>
              <a:t>May </a:t>
            </a:r>
            <a:r>
              <a:rPr lang="en-GB" sz="3000" b="1" dirty="0">
                <a:solidFill>
                  <a:schemeClr val="bg1"/>
                </a:solidFill>
              </a:rPr>
              <a:t>2023</a:t>
            </a:r>
          </a:p>
        </p:txBody>
      </p:sp>
      <p:pic>
        <p:nvPicPr>
          <p:cNvPr id="3" name="Picture 2">
            <a:extLst>
              <a:ext uri="{FF2B5EF4-FFF2-40B4-BE49-F238E27FC236}">
                <a16:creationId xmlns:a16="http://schemas.microsoft.com/office/drawing/2014/main" id="{E60CC668-A488-4061-B63A-C2D10309BF7E}"/>
              </a:ext>
            </a:extLst>
          </p:cNvPr>
          <p:cNvPicPr>
            <a:picLocks noChangeAspect="1"/>
          </p:cNvPicPr>
          <p:nvPr/>
        </p:nvPicPr>
        <p:blipFill rotWithShape="1">
          <a:blip r:embed="rId5"/>
          <a:srcRect b="19620"/>
          <a:stretch/>
        </p:blipFill>
        <p:spPr>
          <a:xfrm>
            <a:off x="9423518" y="235243"/>
            <a:ext cx="2530059" cy="798764"/>
          </a:xfrm>
          <a:prstGeom prst="rect">
            <a:avLst/>
          </a:prstGeom>
        </p:spPr>
      </p:pic>
      <p:pic>
        <p:nvPicPr>
          <p:cNvPr id="7" name="Picture 6">
            <a:extLst>
              <a:ext uri="{FF2B5EF4-FFF2-40B4-BE49-F238E27FC236}">
                <a16:creationId xmlns:a16="http://schemas.microsoft.com/office/drawing/2014/main" id="{53CC2A49-D956-4730-AEEE-411F2C8D459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18487" y="5965315"/>
            <a:ext cx="2635090" cy="657442"/>
          </a:xfrm>
          <a:prstGeom prst="rect">
            <a:avLst/>
          </a:prstGeom>
        </p:spPr>
      </p:pic>
    </p:spTree>
    <p:extLst>
      <p:ext uri="{BB962C8B-B14F-4D97-AF65-F5344CB8AC3E}">
        <p14:creationId xmlns:p14="http://schemas.microsoft.com/office/powerpoint/2010/main" val="368221265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3751083" y="311270"/>
            <a:ext cx="7789888" cy="584149"/>
          </a:xfrm>
          <a:prstGeom prst="rect">
            <a:avLst/>
          </a:prstGeom>
          <a:noFill/>
          <a:ln>
            <a:noFill/>
          </a:ln>
        </p:spPr>
        <p:txBody>
          <a:bodyPr spcFirstLastPara="1" wrap="square" lIns="0" tIns="0" rIns="0" bIns="0" anchor="t" anchorCtr="0">
            <a:noAutofit/>
          </a:bodyPr>
          <a:lstStyle/>
          <a:p>
            <a:pPr marL="0" indent="0"/>
            <a:r>
              <a:rPr lang="en-GB" sz="4000" err="1">
                <a:solidFill>
                  <a:schemeClr val="accent2"/>
                </a:solidFill>
                <a:latin typeface="Calibri" panose="020F0502020204030204" pitchFamily="34" charset="0"/>
                <a:cs typeface="Calibri" panose="020F0502020204030204" pitchFamily="34" charset="0"/>
              </a:rPr>
              <a:t>Redway</a:t>
            </a:r>
            <a:r>
              <a:rPr lang="en-GB" sz="4000">
                <a:solidFill>
                  <a:schemeClr val="accent2"/>
                </a:solidFill>
                <a:latin typeface="Calibri" panose="020F0502020204030204" pitchFamily="34" charset="0"/>
                <a:cs typeface="Calibri" panose="020F0502020204030204" pitchFamily="34" charset="0"/>
              </a:rPr>
              <a:t> Improvements</a:t>
            </a:r>
          </a:p>
        </p:txBody>
      </p:sp>
      <p:graphicFrame>
        <p:nvGraphicFramePr>
          <p:cNvPr id="5" name="Table 4">
            <a:extLst>
              <a:ext uri="{FF2B5EF4-FFF2-40B4-BE49-F238E27FC236}">
                <a16:creationId xmlns:a16="http://schemas.microsoft.com/office/drawing/2014/main" id="{1285DCC6-6FA0-4336-B1E9-0C1C1CB305CC}"/>
              </a:ext>
            </a:extLst>
          </p:cNvPr>
          <p:cNvGraphicFramePr>
            <a:graphicFrameLocks noGrp="1"/>
          </p:cNvGraphicFramePr>
          <p:nvPr>
            <p:extLst>
              <p:ext uri="{D42A27DB-BD31-4B8C-83A1-F6EECF244321}">
                <p14:modId xmlns:p14="http://schemas.microsoft.com/office/powerpoint/2010/main" val="3451386265"/>
              </p:ext>
            </p:extLst>
          </p:nvPr>
        </p:nvGraphicFramePr>
        <p:xfrm>
          <a:off x="569644" y="1258207"/>
          <a:ext cx="10850000" cy="4461470"/>
        </p:xfrm>
        <a:graphic>
          <a:graphicData uri="http://schemas.openxmlformats.org/drawingml/2006/table">
            <a:tbl>
              <a:tblPr firstRow="1" bandRow="1">
                <a:tableStyleId>{D7AC3CCA-C797-4891-BE02-D94E43425B78}</a:tableStyleId>
              </a:tblPr>
              <a:tblGrid>
                <a:gridCol w="4746942">
                  <a:extLst>
                    <a:ext uri="{9D8B030D-6E8A-4147-A177-3AD203B41FA5}">
                      <a16:colId xmlns:a16="http://schemas.microsoft.com/office/drawing/2014/main" val="1921084868"/>
                    </a:ext>
                  </a:extLst>
                </a:gridCol>
                <a:gridCol w="6103058">
                  <a:extLst>
                    <a:ext uri="{9D8B030D-6E8A-4147-A177-3AD203B41FA5}">
                      <a16:colId xmlns:a16="http://schemas.microsoft.com/office/drawing/2014/main" val="2764830897"/>
                    </a:ext>
                  </a:extLst>
                </a:gridCol>
              </a:tblGrid>
              <a:tr h="703800">
                <a:tc>
                  <a:txBody>
                    <a:bodyPr/>
                    <a:lstStyle/>
                    <a:p>
                      <a:r>
                        <a:rPr lang="en-GB" sz="1400" b="1" i="0" u="none" strike="noStrike" cap="none">
                          <a:solidFill>
                            <a:schemeClr val="dk1"/>
                          </a:solidFill>
                          <a:effectLst/>
                          <a:latin typeface="+mn-lt"/>
                          <a:ea typeface="+mn-ea"/>
                          <a:cs typeface="+mn-cs"/>
                          <a:sym typeface="Arial"/>
                        </a:rPr>
                        <a:t>Project Objective:</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kern="1200">
                          <a:solidFill>
                            <a:schemeClr val="dk1"/>
                          </a:solidFill>
                          <a:latin typeface="+mn-lt"/>
                          <a:ea typeface="+mn-ea"/>
                          <a:cs typeface="+mn-cs"/>
                        </a:rPr>
                        <a:t>To design and deliver a </a:t>
                      </a:r>
                      <a:r>
                        <a:rPr lang="en-GB" sz="1400" b="0" kern="1200" err="1">
                          <a:solidFill>
                            <a:schemeClr val="dk1"/>
                          </a:solidFill>
                          <a:latin typeface="+mn-lt"/>
                          <a:ea typeface="+mn-ea"/>
                          <a:cs typeface="+mn-cs"/>
                        </a:rPr>
                        <a:t>Redway</a:t>
                      </a:r>
                      <a:r>
                        <a:rPr lang="en-GB" sz="1400" b="0" kern="1200">
                          <a:solidFill>
                            <a:schemeClr val="dk1"/>
                          </a:solidFill>
                          <a:latin typeface="+mn-lt"/>
                          <a:ea typeface="+mn-ea"/>
                          <a:cs typeface="+mn-cs"/>
                        </a:rPr>
                        <a:t> facility and highway improvement scheme. There will be 4 sections to the project</a:t>
                      </a:r>
                    </a:p>
                  </a:txBody>
                  <a:tcPr marL="144637" marR="144637" marT="72320" marB="72320"/>
                </a:tc>
                <a:extLst>
                  <a:ext uri="{0D108BD9-81ED-4DB2-BD59-A6C34878D82A}">
                    <a16:rowId xmlns:a16="http://schemas.microsoft.com/office/drawing/2014/main" val="825825125"/>
                  </a:ext>
                </a:extLst>
              </a:tr>
              <a:tr h="444930">
                <a:tc>
                  <a:txBody>
                    <a:bodyPr/>
                    <a:lstStyle/>
                    <a:p>
                      <a:r>
                        <a:rPr lang="en-GB" sz="1400" b="1" i="0" u="none" strike="noStrike" cap="none">
                          <a:solidFill>
                            <a:schemeClr val="dk1"/>
                          </a:solidFill>
                          <a:effectLst/>
                          <a:latin typeface="+mn-lt"/>
                          <a:ea typeface="+mn-ea"/>
                          <a:cs typeface="+mn-cs"/>
                          <a:sym typeface="Arial"/>
                        </a:rPr>
                        <a:t>Business Case Progress:</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Business Case approved March 2022, first release of funds received June 2022</a:t>
                      </a:r>
                    </a:p>
                  </a:txBody>
                  <a:tcPr marL="144637" marR="144637" marT="72320" marB="72320"/>
                </a:tc>
                <a:extLst>
                  <a:ext uri="{0D108BD9-81ED-4DB2-BD59-A6C34878D82A}">
                    <a16:rowId xmlns:a16="http://schemas.microsoft.com/office/drawing/2014/main" val="3233212571"/>
                  </a:ext>
                </a:extLst>
              </a:tr>
              <a:tr h="444930">
                <a:tc>
                  <a:txBody>
                    <a:bodyPr/>
                    <a:lstStyle/>
                    <a:p>
                      <a:r>
                        <a:rPr lang="en-GB" sz="1400" b="1" i="0" u="none" strike="noStrike" cap="none">
                          <a:solidFill>
                            <a:schemeClr val="dk1"/>
                          </a:solidFill>
                          <a:effectLst/>
                          <a:latin typeface="+mn-lt"/>
                          <a:ea typeface="+mn-ea"/>
                          <a:cs typeface="+mn-cs"/>
                          <a:sym typeface="Arial"/>
                        </a:rPr>
                        <a:t>Project Value:</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£760,000</a:t>
                      </a:r>
                    </a:p>
                  </a:txBody>
                  <a:tcPr marL="144637" marR="144637" marT="72320" marB="72320"/>
                </a:tc>
                <a:extLst>
                  <a:ext uri="{0D108BD9-81ED-4DB2-BD59-A6C34878D82A}">
                    <a16:rowId xmlns:a16="http://schemas.microsoft.com/office/drawing/2014/main" val="1984394014"/>
                  </a:ext>
                </a:extLst>
              </a:tr>
              <a:tr h="444930">
                <a:tc>
                  <a:txBody>
                    <a:bodyPr/>
                    <a:lstStyle/>
                    <a:p>
                      <a:r>
                        <a:rPr lang="en-GB" sz="1400" b="1" i="0" u="none" strike="noStrike" cap="none">
                          <a:solidFill>
                            <a:schemeClr val="dk1"/>
                          </a:solidFill>
                          <a:effectLst/>
                          <a:latin typeface="+mn-lt"/>
                          <a:ea typeface="+mn-ea"/>
                          <a:cs typeface="+mn-cs"/>
                          <a:sym typeface="Arial"/>
                        </a:rPr>
                        <a:t>Delivery Body:</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Milton Keynes City Council</a:t>
                      </a:r>
                    </a:p>
                  </a:txBody>
                  <a:tcPr marL="144637" marR="144637" marT="72320" marB="72320"/>
                </a:tc>
                <a:extLst>
                  <a:ext uri="{0D108BD9-81ED-4DB2-BD59-A6C34878D82A}">
                    <a16:rowId xmlns:a16="http://schemas.microsoft.com/office/drawing/2014/main" val="996023405"/>
                  </a:ext>
                </a:extLst>
              </a:tr>
              <a:tr h="444930">
                <a:tc gridSpan="2">
                  <a:txBody>
                    <a:bodyPr/>
                    <a:lstStyle/>
                    <a:p>
                      <a:r>
                        <a:rPr lang="en-GB" sz="1400" b="1" i="0" u="none" strike="noStrike" cap="none">
                          <a:solidFill>
                            <a:schemeClr val="dk1"/>
                          </a:solidFill>
                          <a:effectLst/>
                          <a:latin typeface="+mn-lt"/>
                          <a:ea typeface="+mn-ea"/>
                          <a:cs typeface="+mn-cs"/>
                          <a:sym typeface="Arial"/>
                        </a:rPr>
                        <a:t>Project Details:</a:t>
                      </a:r>
                    </a:p>
                  </a:txBody>
                  <a:tcPr marL="144637" marR="144637" marT="72320" marB="72320"/>
                </a:tc>
                <a:tc hMerge="1">
                  <a:txBody>
                    <a:bodyPr/>
                    <a:lstStyle/>
                    <a:p>
                      <a:endParaRPr lang="en-GB" sz="1500" b="0"/>
                    </a:p>
                  </a:txBody>
                  <a:tcPr marL="127724" marR="127724" marT="63863" marB="63863"/>
                </a:tc>
                <a:extLst>
                  <a:ext uri="{0D108BD9-81ED-4DB2-BD59-A6C34878D82A}">
                    <a16:rowId xmlns:a16="http://schemas.microsoft.com/office/drawing/2014/main" val="279603124"/>
                  </a:ext>
                </a:extLst>
              </a:tr>
              <a:tr h="1221542">
                <a:tc gridSpan="2">
                  <a:txBody>
                    <a:bodyPr/>
                    <a:lstStyle/>
                    <a:p>
                      <a:pPr marL="285750" indent="-285750">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The Towns Deal will provide funding to deliver Section 4 of the Blue Lagoon Scheme (Scheme 251) </a:t>
                      </a:r>
                      <a:r>
                        <a:rPr lang="en-GB" sz="1400" b="0" i="0" u="none" strike="noStrike" cap="none" err="1">
                          <a:solidFill>
                            <a:schemeClr val="dk1"/>
                          </a:solidFill>
                          <a:effectLst/>
                          <a:latin typeface="+mn-lt"/>
                          <a:ea typeface="+mn-ea"/>
                          <a:cs typeface="+mn-cs"/>
                          <a:sym typeface="Arial"/>
                        </a:rPr>
                        <a:t>Redways</a:t>
                      </a:r>
                      <a:r>
                        <a:rPr lang="en-GB" sz="1400" b="0" i="0" u="none" strike="noStrike" cap="none">
                          <a:solidFill>
                            <a:schemeClr val="dk1"/>
                          </a:solidFill>
                          <a:effectLst/>
                          <a:latin typeface="+mn-lt"/>
                          <a:ea typeface="+mn-ea"/>
                          <a:cs typeface="+mn-cs"/>
                          <a:sym typeface="Arial"/>
                        </a:rPr>
                        <a:t> route. </a:t>
                      </a:r>
                    </a:p>
                    <a:p>
                      <a:pPr marL="285750" indent="-285750">
                        <a:buFont typeface="Arial" panose="020B0604020202020204" pitchFamily="34" charset="0"/>
                        <a:buChar char="•"/>
                      </a:pPr>
                      <a:endParaRPr lang="en-GB" sz="1400" b="0" i="0" u="none" strike="noStrike" cap="none">
                        <a:solidFill>
                          <a:schemeClr val="dk1"/>
                        </a:solidFill>
                        <a:effectLst/>
                        <a:latin typeface="+mn-lt"/>
                        <a:ea typeface="+mn-ea"/>
                        <a:cs typeface="+mn-cs"/>
                        <a:sym typeface="Arial"/>
                      </a:endParaRPr>
                    </a:p>
                    <a:p>
                      <a:pPr marL="285750" indent="-285750">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The scheme is part of the Highways Committed Schemes to support current and future development. It will provide the link from the existing </a:t>
                      </a:r>
                      <a:r>
                        <a:rPr lang="en-GB" sz="1400" b="0" i="0" u="none" strike="noStrike" cap="none" err="1">
                          <a:solidFill>
                            <a:schemeClr val="dk1"/>
                          </a:solidFill>
                          <a:effectLst/>
                          <a:latin typeface="+mn-lt"/>
                          <a:ea typeface="+mn-ea"/>
                          <a:cs typeface="+mn-cs"/>
                          <a:sym typeface="Arial"/>
                        </a:rPr>
                        <a:t>Redways</a:t>
                      </a:r>
                      <a:r>
                        <a:rPr lang="en-GB" sz="1400" b="0" i="0" u="none" strike="noStrike" cap="none">
                          <a:solidFill>
                            <a:schemeClr val="dk1"/>
                          </a:solidFill>
                          <a:effectLst/>
                          <a:latin typeface="+mn-lt"/>
                          <a:ea typeface="+mn-ea"/>
                          <a:cs typeface="+mn-cs"/>
                          <a:sym typeface="Arial"/>
                        </a:rPr>
                        <a:t> in Bletchley from the Lakes Estate, Newton Leys and Blue Lagoon Nature Reserve to Bletchley Town centre via the highways infrastructure at Water Eaton Road. </a:t>
                      </a:r>
                    </a:p>
                    <a:p>
                      <a:pPr marL="285750" indent="-285750">
                        <a:buFont typeface="Arial" panose="020B0604020202020204" pitchFamily="34" charset="0"/>
                        <a:buChar char="•"/>
                      </a:pPr>
                      <a:endParaRPr lang="en-GB" sz="1400" b="0" i="0" u="none" strike="noStrike" cap="none">
                        <a:solidFill>
                          <a:schemeClr val="dk1"/>
                        </a:solidFill>
                        <a:effectLst/>
                        <a:latin typeface="+mn-lt"/>
                        <a:ea typeface="+mn-ea"/>
                        <a:cs typeface="+mn-cs"/>
                        <a:sym typeface="Arial"/>
                      </a:endParaRPr>
                    </a:p>
                    <a:p>
                      <a:pPr marL="285750" indent="-285750">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The section of the route is critical in unlocking the wider benefits and usability of the proposed sections of the route, Sections 1, 2 and 3, which would otherwise be disconnected from the wider road infrastructure.</a:t>
                      </a:r>
                    </a:p>
                  </a:txBody>
                  <a:tcPr marL="144637" marR="144637" marT="72320" marB="72320"/>
                </a:tc>
                <a:tc hMerge="1">
                  <a:txBody>
                    <a:bodyPr/>
                    <a:lstStyle/>
                    <a:p>
                      <a:endParaRPr lang="en-GB"/>
                    </a:p>
                  </a:txBody>
                  <a:tcPr/>
                </a:tc>
                <a:extLst>
                  <a:ext uri="{0D108BD9-81ED-4DB2-BD59-A6C34878D82A}">
                    <a16:rowId xmlns:a16="http://schemas.microsoft.com/office/drawing/2014/main" val="3096677189"/>
                  </a:ext>
                </a:extLst>
              </a:tr>
            </a:tbl>
          </a:graphicData>
        </a:graphic>
      </p:graphicFrame>
      <p:pic>
        <p:nvPicPr>
          <p:cNvPr id="7" name="Picture 6">
            <a:extLst>
              <a:ext uri="{FF2B5EF4-FFF2-40B4-BE49-F238E27FC236}">
                <a16:creationId xmlns:a16="http://schemas.microsoft.com/office/drawing/2014/main" id="{CC75BF81-C87D-47E4-B695-9FE3FC28D773}"/>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216021807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3751083" y="311270"/>
            <a:ext cx="7789888" cy="584149"/>
          </a:xfrm>
          <a:prstGeom prst="rect">
            <a:avLst/>
          </a:prstGeom>
          <a:noFill/>
          <a:ln>
            <a:noFill/>
          </a:ln>
        </p:spPr>
        <p:txBody>
          <a:bodyPr spcFirstLastPara="1" wrap="square" lIns="0" tIns="0" rIns="0" bIns="0" anchor="t" anchorCtr="0">
            <a:noAutofit/>
          </a:bodyPr>
          <a:lstStyle/>
          <a:p>
            <a:pPr marL="0" indent="0"/>
            <a:r>
              <a:rPr lang="en-GB" sz="4000">
                <a:solidFill>
                  <a:schemeClr val="accent2"/>
                </a:solidFill>
                <a:latin typeface="Calibri" panose="020F0502020204030204" pitchFamily="34" charset="0"/>
                <a:cs typeface="Calibri" panose="020F0502020204030204" pitchFamily="34" charset="0"/>
              </a:rPr>
              <a:t>Technology Park Bletchley</a:t>
            </a:r>
          </a:p>
        </p:txBody>
      </p:sp>
      <p:graphicFrame>
        <p:nvGraphicFramePr>
          <p:cNvPr id="5" name="Table 4">
            <a:extLst>
              <a:ext uri="{FF2B5EF4-FFF2-40B4-BE49-F238E27FC236}">
                <a16:creationId xmlns:a16="http://schemas.microsoft.com/office/drawing/2014/main" id="{1285DCC6-6FA0-4336-B1E9-0C1C1CB305CC}"/>
              </a:ext>
            </a:extLst>
          </p:cNvPr>
          <p:cNvGraphicFramePr>
            <a:graphicFrameLocks noGrp="1"/>
          </p:cNvGraphicFramePr>
          <p:nvPr>
            <p:extLst>
              <p:ext uri="{D42A27DB-BD31-4B8C-83A1-F6EECF244321}">
                <p14:modId xmlns:p14="http://schemas.microsoft.com/office/powerpoint/2010/main" val="3554008398"/>
              </p:ext>
            </p:extLst>
          </p:nvPr>
        </p:nvGraphicFramePr>
        <p:xfrm>
          <a:off x="569644" y="1258207"/>
          <a:ext cx="10850000" cy="4674830"/>
        </p:xfrm>
        <a:graphic>
          <a:graphicData uri="http://schemas.openxmlformats.org/drawingml/2006/table">
            <a:tbl>
              <a:tblPr firstRow="1" bandRow="1">
                <a:tableStyleId>{D7AC3CCA-C797-4891-BE02-D94E43425B78}</a:tableStyleId>
              </a:tblPr>
              <a:tblGrid>
                <a:gridCol w="4746942">
                  <a:extLst>
                    <a:ext uri="{9D8B030D-6E8A-4147-A177-3AD203B41FA5}">
                      <a16:colId xmlns:a16="http://schemas.microsoft.com/office/drawing/2014/main" val="1921084868"/>
                    </a:ext>
                  </a:extLst>
                </a:gridCol>
                <a:gridCol w="6103058">
                  <a:extLst>
                    <a:ext uri="{9D8B030D-6E8A-4147-A177-3AD203B41FA5}">
                      <a16:colId xmlns:a16="http://schemas.microsoft.com/office/drawing/2014/main" val="2764830897"/>
                    </a:ext>
                  </a:extLst>
                </a:gridCol>
              </a:tblGrid>
              <a:tr h="703800">
                <a:tc>
                  <a:txBody>
                    <a:bodyPr/>
                    <a:lstStyle/>
                    <a:p>
                      <a:r>
                        <a:rPr lang="en-GB" sz="1400" b="1" i="0" u="none" strike="noStrike" cap="none">
                          <a:solidFill>
                            <a:schemeClr val="dk1"/>
                          </a:solidFill>
                          <a:effectLst/>
                          <a:latin typeface="+mn-lt"/>
                          <a:ea typeface="+mn-ea"/>
                          <a:cs typeface="+mn-cs"/>
                          <a:sym typeface="Arial"/>
                        </a:rPr>
                        <a:t>Project Objective:</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a:solidFill>
                            <a:schemeClr val="dk1"/>
                          </a:solidFill>
                          <a:effectLst/>
                          <a:latin typeface="+mn-lt"/>
                          <a:ea typeface="+mn-ea"/>
                          <a:cs typeface="+mn-cs"/>
                          <a:sym typeface="Arial"/>
                        </a:rPr>
                        <a:t>To deliver learning equipment to support digital skills and capabilities in Bletchley and Fenny Stratford for over 500 students per annum</a:t>
                      </a:r>
                    </a:p>
                  </a:txBody>
                  <a:tcPr marL="144637" marR="144637" marT="72320" marB="72320"/>
                </a:tc>
                <a:extLst>
                  <a:ext uri="{0D108BD9-81ED-4DB2-BD59-A6C34878D82A}">
                    <a16:rowId xmlns:a16="http://schemas.microsoft.com/office/drawing/2014/main" val="825825125"/>
                  </a:ext>
                </a:extLst>
              </a:tr>
              <a:tr h="444930">
                <a:tc>
                  <a:txBody>
                    <a:bodyPr/>
                    <a:lstStyle/>
                    <a:p>
                      <a:r>
                        <a:rPr lang="en-GB" sz="1400" b="1" i="0" u="none" strike="noStrike" cap="none">
                          <a:solidFill>
                            <a:schemeClr val="dk1"/>
                          </a:solidFill>
                          <a:effectLst/>
                          <a:latin typeface="+mn-lt"/>
                          <a:ea typeface="+mn-ea"/>
                          <a:cs typeface="+mn-cs"/>
                          <a:sym typeface="Arial"/>
                        </a:rPr>
                        <a:t>Business Case Progress:</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a:solidFill>
                            <a:schemeClr val="dk1"/>
                          </a:solidFill>
                          <a:effectLst/>
                          <a:latin typeface="+mn-lt"/>
                          <a:ea typeface="+mn-ea"/>
                          <a:cs typeface="+mn-cs"/>
                          <a:sym typeface="Arial"/>
                        </a:rPr>
                        <a:t>Business Case approved March 2022, first release of funds received June 2022</a:t>
                      </a:r>
                    </a:p>
                  </a:txBody>
                  <a:tcPr marL="144637" marR="144637" marT="72320" marB="72320"/>
                </a:tc>
                <a:extLst>
                  <a:ext uri="{0D108BD9-81ED-4DB2-BD59-A6C34878D82A}">
                    <a16:rowId xmlns:a16="http://schemas.microsoft.com/office/drawing/2014/main" val="3233212571"/>
                  </a:ext>
                </a:extLst>
              </a:tr>
              <a:tr h="444930">
                <a:tc>
                  <a:txBody>
                    <a:bodyPr/>
                    <a:lstStyle/>
                    <a:p>
                      <a:r>
                        <a:rPr lang="en-GB" sz="1400" b="1" i="0" u="none" strike="noStrike" cap="none">
                          <a:solidFill>
                            <a:schemeClr val="dk1"/>
                          </a:solidFill>
                          <a:effectLst/>
                          <a:latin typeface="+mn-lt"/>
                          <a:ea typeface="+mn-ea"/>
                          <a:cs typeface="+mn-cs"/>
                          <a:sym typeface="Arial"/>
                        </a:rPr>
                        <a:t>Project Value:</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£306,000</a:t>
                      </a:r>
                    </a:p>
                  </a:txBody>
                  <a:tcPr marL="144637" marR="144637" marT="72320" marB="72320"/>
                </a:tc>
                <a:extLst>
                  <a:ext uri="{0D108BD9-81ED-4DB2-BD59-A6C34878D82A}">
                    <a16:rowId xmlns:a16="http://schemas.microsoft.com/office/drawing/2014/main" val="1984394014"/>
                  </a:ext>
                </a:extLst>
              </a:tr>
              <a:tr h="444930">
                <a:tc>
                  <a:txBody>
                    <a:bodyPr/>
                    <a:lstStyle/>
                    <a:p>
                      <a:r>
                        <a:rPr lang="en-GB" sz="1400" b="1" i="0" u="none" strike="noStrike" cap="none">
                          <a:solidFill>
                            <a:schemeClr val="dk1"/>
                          </a:solidFill>
                          <a:effectLst/>
                          <a:latin typeface="+mn-lt"/>
                          <a:ea typeface="+mn-ea"/>
                          <a:cs typeface="+mn-cs"/>
                          <a:sym typeface="Arial"/>
                        </a:rPr>
                        <a:t>Delivery Body:</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Milton Keynes College</a:t>
                      </a:r>
                    </a:p>
                  </a:txBody>
                  <a:tcPr marL="144637" marR="144637" marT="72320" marB="72320"/>
                </a:tc>
                <a:extLst>
                  <a:ext uri="{0D108BD9-81ED-4DB2-BD59-A6C34878D82A}">
                    <a16:rowId xmlns:a16="http://schemas.microsoft.com/office/drawing/2014/main" val="996023405"/>
                  </a:ext>
                </a:extLst>
              </a:tr>
              <a:tr h="444930">
                <a:tc gridSpan="2">
                  <a:txBody>
                    <a:bodyPr/>
                    <a:lstStyle/>
                    <a:p>
                      <a:r>
                        <a:rPr lang="en-GB" sz="1400" b="1" i="0" u="none" strike="noStrike" cap="none">
                          <a:solidFill>
                            <a:schemeClr val="dk1"/>
                          </a:solidFill>
                          <a:effectLst/>
                          <a:latin typeface="+mn-lt"/>
                          <a:ea typeface="+mn-ea"/>
                          <a:cs typeface="+mn-cs"/>
                          <a:sym typeface="Arial"/>
                        </a:rPr>
                        <a:t>Project Details:</a:t>
                      </a:r>
                    </a:p>
                  </a:txBody>
                  <a:tcPr marL="144637" marR="144637" marT="72320" marB="72320"/>
                </a:tc>
                <a:tc hMerge="1">
                  <a:txBody>
                    <a:bodyPr/>
                    <a:lstStyle/>
                    <a:p>
                      <a:endParaRPr lang="en-GB" sz="1500" b="0"/>
                    </a:p>
                  </a:txBody>
                  <a:tcPr marL="127724" marR="127724" marT="63863" marB="63863"/>
                </a:tc>
                <a:extLst>
                  <a:ext uri="{0D108BD9-81ED-4DB2-BD59-A6C34878D82A}">
                    <a16:rowId xmlns:a16="http://schemas.microsoft.com/office/drawing/2014/main" val="279603124"/>
                  </a:ext>
                </a:extLst>
              </a:tr>
              <a:tr h="1221542">
                <a:tc gridSpan="2">
                  <a:txBody>
                    <a:bodyPr/>
                    <a:lstStyle/>
                    <a:p>
                      <a:pPr marL="285750" indent="-285750">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Towns Fund investment will support the delivery of hardware and equipment to support digital skills development. </a:t>
                      </a:r>
                    </a:p>
                    <a:p>
                      <a:pPr marL="285750" indent="-285750">
                        <a:buFont typeface="Arial" panose="020B0604020202020204" pitchFamily="34" charset="0"/>
                        <a:buChar char="•"/>
                      </a:pPr>
                      <a:endParaRPr lang="en-GB" sz="1400" b="0" i="0" u="none" strike="noStrike" cap="none">
                        <a:solidFill>
                          <a:schemeClr val="dk1"/>
                        </a:solidFill>
                        <a:effectLst/>
                        <a:latin typeface="+mn-lt"/>
                        <a:ea typeface="+mn-ea"/>
                        <a:cs typeface="+mn-cs"/>
                        <a:sym typeface="Arial"/>
                      </a:endParaRPr>
                    </a:p>
                    <a:p>
                      <a:pPr marL="285750" indent="-285750">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The resource will be delivered in the enterprise lab of the South-Central Institute of Technology and will have the capability to be fully self-contained, flexible and mobile. </a:t>
                      </a:r>
                    </a:p>
                    <a:p>
                      <a:pPr marL="285750" indent="-285750">
                        <a:buFont typeface="Arial" panose="020B0604020202020204" pitchFamily="34" charset="0"/>
                        <a:buChar char="•"/>
                      </a:pPr>
                      <a:endParaRPr lang="en-GB" sz="1400" b="0" i="0" u="none" strike="noStrike" cap="none">
                        <a:solidFill>
                          <a:schemeClr val="dk1"/>
                        </a:solidFill>
                        <a:effectLst/>
                        <a:latin typeface="+mn-lt"/>
                        <a:ea typeface="+mn-ea"/>
                        <a:cs typeface="+mn-cs"/>
                        <a:sym typeface="Arial"/>
                      </a:endParaRPr>
                    </a:p>
                    <a:p>
                      <a:pPr marL="285750" indent="-285750">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The unit will enable the resource to be transported to other education settings to extend its use and impact across the area. </a:t>
                      </a:r>
                    </a:p>
                    <a:p>
                      <a:pPr marL="285750" indent="-285750">
                        <a:buFont typeface="Arial" panose="020B0604020202020204" pitchFamily="34" charset="0"/>
                        <a:buChar char="•"/>
                      </a:pPr>
                      <a:endParaRPr lang="en-GB" sz="1400" b="0" i="0" u="none" strike="noStrike" cap="none">
                        <a:solidFill>
                          <a:schemeClr val="dk1"/>
                        </a:solidFill>
                        <a:effectLst/>
                        <a:latin typeface="+mn-lt"/>
                        <a:ea typeface="+mn-ea"/>
                        <a:cs typeface="+mn-cs"/>
                        <a:sym typeface="Arial"/>
                      </a:endParaRPr>
                    </a:p>
                    <a:p>
                      <a:pPr marL="285750" indent="-285750">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The resource could also be used by other groups in the community such as the Rivers Centre and other local Community Centres that support adults as well as young people.</a:t>
                      </a:r>
                    </a:p>
                  </a:txBody>
                  <a:tcPr marL="144637" marR="144637" marT="72320" marB="72320"/>
                </a:tc>
                <a:tc hMerge="1">
                  <a:txBody>
                    <a:bodyPr/>
                    <a:lstStyle/>
                    <a:p>
                      <a:endParaRPr lang="en-GB"/>
                    </a:p>
                  </a:txBody>
                  <a:tcPr/>
                </a:tc>
                <a:extLst>
                  <a:ext uri="{0D108BD9-81ED-4DB2-BD59-A6C34878D82A}">
                    <a16:rowId xmlns:a16="http://schemas.microsoft.com/office/drawing/2014/main" val="3096677189"/>
                  </a:ext>
                </a:extLst>
              </a:tr>
            </a:tbl>
          </a:graphicData>
        </a:graphic>
      </p:graphicFrame>
      <p:pic>
        <p:nvPicPr>
          <p:cNvPr id="7" name="Picture 6">
            <a:extLst>
              <a:ext uri="{FF2B5EF4-FFF2-40B4-BE49-F238E27FC236}">
                <a16:creationId xmlns:a16="http://schemas.microsoft.com/office/drawing/2014/main" id="{CC75BF81-C87D-47E4-B695-9FE3FC28D773}"/>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349199498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3236178" y="311270"/>
            <a:ext cx="7789888" cy="584149"/>
          </a:xfrm>
          <a:prstGeom prst="rect">
            <a:avLst/>
          </a:prstGeom>
          <a:noFill/>
          <a:ln>
            <a:noFill/>
          </a:ln>
        </p:spPr>
        <p:txBody>
          <a:bodyPr spcFirstLastPara="1" wrap="square" lIns="0" tIns="0" rIns="0" bIns="0" anchor="t" anchorCtr="0">
            <a:noAutofit/>
          </a:bodyPr>
          <a:lstStyle/>
          <a:p>
            <a:pPr marL="0" indent="0"/>
            <a:r>
              <a:rPr lang="en-GB" sz="4000">
                <a:solidFill>
                  <a:schemeClr val="accent2"/>
                </a:solidFill>
                <a:latin typeface="Calibri" panose="020F0502020204030204" pitchFamily="34" charset="0"/>
                <a:cs typeface="Calibri" panose="020F0502020204030204" pitchFamily="34" charset="0"/>
              </a:rPr>
              <a:t>Transformation at Bletchley Park</a:t>
            </a:r>
          </a:p>
        </p:txBody>
      </p:sp>
      <p:graphicFrame>
        <p:nvGraphicFramePr>
          <p:cNvPr id="5" name="Table 4">
            <a:extLst>
              <a:ext uri="{FF2B5EF4-FFF2-40B4-BE49-F238E27FC236}">
                <a16:creationId xmlns:a16="http://schemas.microsoft.com/office/drawing/2014/main" id="{1285DCC6-6FA0-4336-B1E9-0C1C1CB305CC}"/>
              </a:ext>
            </a:extLst>
          </p:cNvPr>
          <p:cNvGraphicFramePr>
            <a:graphicFrameLocks noGrp="1"/>
          </p:cNvGraphicFramePr>
          <p:nvPr>
            <p:extLst>
              <p:ext uri="{D42A27DB-BD31-4B8C-83A1-F6EECF244321}">
                <p14:modId xmlns:p14="http://schemas.microsoft.com/office/powerpoint/2010/main" val="1220683457"/>
              </p:ext>
            </p:extLst>
          </p:nvPr>
        </p:nvGraphicFramePr>
        <p:xfrm>
          <a:off x="569644" y="1258207"/>
          <a:ext cx="10850000" cy="5182470"/>
        </p:xfrm>
        <a:graphic>
          <a:graphicData uri="http://schemas.openxmlformats.org/drawingml/2006/table">
            <a:tbl>
              <a:tblPr firstRow="1" bandRow="1">
                <a:tableStyleId>{D7AC3CCA-C797-4891-BE02-D94E43425B78}</a:tableStyleId>
              </a:tblPr>
              <a:tblGrid>
                <a:gridCol w="4746942">
                  <a:extLst>
                    <a:ext uri="{9D8B030D-6E8A-4147-A177-3AD203B41FA5}">
                      <a16:colId xmlns:a16="http://schemas.microsoft.com/office/drawing/2014/main" val="1921084868"/>
                    </a:ext>
                  </a:extLst>
                </a:gridCol>
                <a:gridCol w="6103058">
                  <a:extLst>
                    <a:ext uri="{9D8B030D-6E8A-4147-A177-3AD203B41FA5}">
                      <a16:colId xmlns:a16="http://schemas.microsoft.com/office/drawing/2014/main" val="2764830897"/>
                    </a:ext>
                  </a:extLst>
                </a:gridCol>
              </a:tblGrid>
              <a:tr h="703800">
                <a:tc>
                  <a:txBody>
                    <a:bodyPr/>
                    <a:lstStyle/>
                    <a:p>
                      <a:r>
                        <a:rPr lang="en-GB" sz="1400" b="1" i="0" u="none" strike="noStrike" cap="none">
                          <a:solidFill>
                            <a:schemeClr val="dk1"/>
                          </a:solidFill>
                          <a:effectLst/>
                          <a:latin typeface="+mn-lt"/>
                          <a:ea typeface="+mn-ea"/>
                          <a:cs typeface="+mn-cs"/>
                          <a:sym typeface="Arial"/>
                        </a:rPr>
                        <a:t>Project Objective:</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a:solidFill>
                            <a:schemeClr val="dk1"/>
                          </a:solidFill>
                          <a:effectLst/>
                          <a:latin typeface="+mn-lt"/>
                          <a:ea typeface="+mn-ea"/>
                          <a:cs typeface="+mn-cs"/>
                          <a:sym typeface="Arial"/>
                        </a:rPr>
                        <a:t>This project will involve the redevelopment of a significant wartime building (Block E) at Bletchley Park to facilitate the creation of a new dedicated learning facility, with eight new fully accessible classrooms and a high specification lecture theatre. </a:t>
                      </a:r>
                    </a:p>
                  </a:txBody>
                  <a:tcPr marL="144637" marR="144637" marT="72320" marB="72320"/>
                </a:tc>
                <a:extLst>
                  <a:ext uri="{0D108BD9-81ED-4DB2-BD59-A6C34878D82A}">
                    <a16:rowId xmlns:a16="http://schemas.microsoft.com/office/drawing/2014/main" val="825825125"/>
                  </a:ext>
                </a:extLst>
              </a:tr>
              <a:tr h="444930">
                <a:tc>
                  <a:txBody>
                    <a:bodyPr/>
                    <a:lstStyle/>
                    <a:p>
                      <a:r>
                        <a:rPr lang="en-GB" sz="1400" b="1" i="0" u="none" strike="noStrike" cap="none">
                          <a:solidFill>
                            <a:schemeClr val="dk1"/>
                          </a:solidFill>
                          <a:effectLst/>
                          <a:latin typeface="+mn-lt"/>
                          <a:ea typeface="+mn-ea"/>
                          <a:cs typeface="+mn-cs"/>
                          <a:sym typeface="Arial"/>
                        </a:rPr>
                        <a:t>Business Case Progress:</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a:solidFill>
                            <a:schemeClr val="dk1"/>
                          </a:solidFill>
                          <a:effectLst/>
                          <a:latin typeface="+mn-lt"/>
                          <a:ea typeface="+mn-ea"/>
                          <a:cs typeface="+mn-cs"/>
                          <a:sym typeface="Arial"/>
                        </a:rPr>
                        <a:t>Business Case approved March 2022, first release of funds received June 2022</a:t>
                      </a:r>
                    </a:p>
                  </a:txBody>
                  <a:tcPr marL="144637" marR="144637" marT="72320" marB="72320"/>
                </a:tc>
                <a:extLst>
                  <a:ext uri="{0D108BD9-81ED-4DB2-BD59-A6C34878D82A}">
                    <a16:rowId xmlns:a16="http://schemas.microsoft.com/office/drawing/2014/main" val="3233212571"/>
                  </a:ext>
                </a:extLst>
              </a:tr>
              <a:tr h="444930">
                <a:tc>
                  <a:txBody>
                    <a:bodyPr/>
                    <a:lstStyle/>
                    <a:p>
                      <a:r>
                        <a:rPr lang="en-GB" sz="1400" b="1" i="0" u="none" strike="noStrike" cap="none">
                          <a:solidFill>
                            <a:schemeClr val="dk1"/>
                          </a:solidFill>
                          <a:effectLst/>
                          <a:latin typeface="+mn-lt"/>
                          <a:ea typeface="+mn-ea"/>
                          <a:cs typeface="+mn-cs"/>
                          <a:sym typeface="Arial"/>
                        </a:rPr>
                        <a:t>Project Value:</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£2,240,000</a:t>
                      </a:r>
                    </a:p>
                  </a:txBody>
                  <a:tcPr marL="144637" marR="144637" marT="72320" marB="72320"/>
                </a:tc>
                <a:extLst>
                  <a:ext uri="{0D108BD9-81ED-4DB2-BD59-A6C34878D82A}">
                    <a16:rowId xmlns:a16="http://schemas.microsoft.com/office/drawing/2014/main" val="1984394014"/>
                  </a:ext>
                </a:extLst>
              </a:tr>
              <a:tr h="444930">
                <a:tc>
                  <a:txBody>
                    <a:bodyPr/>
                    <a:lstStyle/>
                    <a:p>
                      <a:r>
                        <a:rPr lang="en-GB" sz="1400" b="1" i="0" u="none" strike="noStrike" cap="none">
                          <a:solidFill>
                            <a:schemeClr val="dk1"/>
                          </a:solidFill>
                          <a:effectLst/>
                          <a:latin typeface="+mn-lt"/>
                          <a:ea typeface="+mn-ea"/>
                          <a:cs typeface="+mn-cs"/>
                          <a:sym typeface="Arial"/>
                        </a:rPr>
                        <a:t>Delivery Body:</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Bletchley Park Trust</a:t>
                      </a:r>
                    </a:p>
                  </a:txBody>
                  <a:tcPr marL="144637" marR="144637" marT="72320" marB="72320"/>
                </a:tc>
                <a:extLst>
                  <a:ext uri="{0D108BD9-81ED-4DB2-BD59-A6C34878D82A}">
                    <a16:rowId xmlns:a16="http://schemas.microsoft.com/office/drawing/2014/main" val="996023405"/>
                  </a:ext>
                </a:extLst>
              </a:tr>
              <a:tr h="444930">
                <a:tc gridSpan="2">
                  <a:txBody>
                    <a:bodyPr/>
                    <a:lstStyle/>
                    <a:p>
                      <a:r>
                        <a:rPr lang="en-GB" sz="1400" b="1" i="0" u="none" strike="noStrike" cap="none">
                          <a:solidFill>
                            <a:schemeClr val="dk1"/>
                          </a:solidFill>
                          <a:effectLst/>
                          <a:latin typeface="+mn-lt"/>
                          <a:ea typeface="+mn-ea"/>
                          <a:cs typeface="+mn-cs"/>
                          <a:sym typeface="Arial"/>
                        </a:rPr>
                        <a:t>Project Details:</a:t>
                      </a:r>
                    </a:p>
                  </a:txBody>
                  <a:tcPr marL="144637" marR="144637" marT="72320" marB="72320"/>
                </a:tc>
                <a:tc hMerge="1">
                  <a:txBody>
                    <a:bodyPr/>
                    <a:lstStyle/>
                    <a:p>
                      <a:endParaRPr lang="en-GB" sz="1500" b="0"/>
                    </a:p>
                  </a:txBody>
                  <a:tcPr marL="127724" marR="127724" marT="63863" marB="63863"/>
                </a:tc>
                <a:extLst>
                  <a:ext uri="{0D108BD9-81ED-4DB2-BD59-A6C34878D82A}">
                    <a16:rowId xmlns:a16="http://schemas.microsoft.com/office/drawing/2014/main" val="279603124"/>
                  </a:ext>
                </a:extLst>
              </a:tr>
              <a:tr h="1221542">
                <a:tc gridSpan="2">
                  <a:txBody>
                    <a:bodyPr/>
                    <a:lstStyle/>
                    <a:p>
                      <a:pPr marL="285750" indent="-285750">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The project is a key component of a wider scheme to renovate historic wartime Blocks A &amp; E including major new gallery spaces and a collection centre. The renovation of these heritage assets is a unique opportunity to shed light on a crucial part of British WW2 history and open more of the site to the public.  The project will provide learning opportunities and experiences to attract onsite and outreach visits, expanding the reach of the Bletchley Park stories and achievements.</a:t>
                      </a:r>
                    </a:p>
                    <a:p>
                      <a:pPr marL="0" indent="0">
                        <a:buFont typeface="Arial" panose="020B0604020202020204" pitchFamily="34" charset="0"/>
                        <a:buNone/>
                      </a:pPr>
                      <a:r>
                        <a:rPr lang="en-GB" sz="1400" b="0" i="0" u="none" strike="noStrike" cap="none">
                          <a:solidFill>
                            <a:schemeClr val="dk1"/>
                          </a:solidFill>
                          <a:effectLst/>
                          <a:latin typeface="+mn-lt"/>
                          <a:ea typeface="+mn-ea"/>
                          <a:cs typeface="+mn-cs"/>
                          <a:sym typeface="Arial"/>
                        </a:rPr>
                        <a:t> </a:t>
                      </a:r>
                    </a:p>
                    <a:p>
                      <a:pPr marL="285750" indent="-285750">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Learning activities at Bletchley Park are currently delivered from two permanent and two temporary classrooms.  Planning consent requires these two temporary classroom spaces to be removed in Spring 2023. </a:t>
                      </a:r>
                    </a:p>
                    <a:p>
                      <a:pPr marL="0" indent="0">
                        <a:buFont typeface="Arial" panose="020B0604020202020204" pitchFamily="34" charset="0"/>
                        <a:buNone/>
                      </a:pPr>
                      <a:endParaRPr lang="en-GB" sz="1400" b="0" i="0" u="none" strike="noStrike" cap="none">
                        <a:solidFill>
                          <a:schemeClr val="dk1"/>
                        </a:solidFill>
                        <a:effectLst/>
                        <a:latin typeface="+mn-lt"/>
                        <a:ea typeface="+mn-ea"/>
                        <a:cs typeface="+mn-cs"/>
                        <a:sym typeface="Arial"/>
                      </a:endParaRPr>
                    </a:p>
                    <a:p>
                      <a:pPr marL="285750" indent="-285750">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The proposed investment will increase capacity on site and enable Bletchley Park to work with neighbourhood schools to build engagement and increase visits from Bletchley and Fenny Stratford schools.</a:t>
                      </a:r>
                    </a:p>
                  </a:txBody>
                  <a:tcPr marL="144637" marR="144637" marT="72320" marB="72320"/>
                </a:tc>
                <a:tc hMerge="1">
                  <a:txBody>
                    <a:bodyPr/>
                    <a:lstStyle/>
                    <a:p>
                      <a:endParaRPr lang="en-GB"/>
                    </a:p>
                  </a:txBody>
                  <a:tcPr/>
                </a:tc>
                <a:extLst>
                  <a:ext uri="{0D108BD9-81ED-4DB2-BD59-A6C34878D82A}">
                    <a16:rowId xmlns:a16="http://schemas.microsoft.com/office/drawing/2014/main" val="3096677189"/>
                  </a:ext>
                </a:extLst>
              </a:tr>
            </a:tbl>
          </a:graphicData>
        </a:graphic>
      </p:graphicFrame>
      <p:pic>
        <p:nvPicPr>
          <p:cNvPr id="7" name="Picture 6">
            <a:extLst>
              <a:ext uri="{FF2B5EF4-FFF2-40B4-BE49-F238E27FC236}">
                <a16:creationId xmlns:a16="http://schemas.microsoft.com/office/drawing/2014/main" id="{CC75BF81-C87D-47E4-B695-9FE3FC28D773}"/>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275356064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4211582" y="311270"/>
            <a:ext cx="7789888" cy="584149"/>
          </a:xfrm>
          <a:prstGeom prst="rect">
            <a:avLst/>
          </a:prstGeom>
          <a:noFill/>
          <a:ln>
            <a:noFill/>
          </a:ln>
        </p:spPr>
        <p:txBody>
          <a:bodyPr spcFirstLastPara="1" wrap="square" lIns="0" tIns="0" rIns="0" bIns="0" anchor="t" anchorCtr="0">
            <a:noAutofit/>
          </a:bodyPr>
          <a:lstStyle/>
          <a:p>
            <a:pPr marL="0" indent="0"/>
            <a:r>
              <a:rPr lang="en-GB" sz="4000">
                <a:solidFill>
                  <a:schemeClr val="accent2"/>
                </a:solidFill>
                <a:latin typeface="Calibri" panose="020F0502020204030204" pitchFamily="34" charset="0"/>
                <a:cs typeface="Calibri" panose="020F0502020204030204" pitchFamily="34" charset="0"/>
              </a:rPr>
              <a:t>Fibre Connectivity</a:t>
            </a:r>
          </a:p>
        </p:txBody>
      </p:sp>
      <p:graphicFrame>
        <p:nvGraphicFramePr>
          <p:cNvPr id="5" name="Table 4">
            <a:extLst>
              <a:ext uri="{FF2B5EF4-FFF2-40B4-BE49-F238E27FC236}">
                <a16:creationId xmlns:a16="http://schemas.microsoft.com/office/drawing/2014/main" id="{1285DCC6-6FA0-4336-B1E9-0C1C1CB305CC}"/>
              </a:ext>
            </a:extLst>
          </p:cNvPr>
          <p:cNvGraphicFramePr>
            <a:graphicFrameLocks noGrp="1"/>
          </p:cNvGraphicFramePr>
          <p:nvPr>
            <p:extLst>
              <p:ext uri="{D42A27DB-BD31-4B8C-83A1-F6EECF244321}">
                <p14:modId xmlns:p14="http://schemas.microsoft.com/office/powerpoint/2010/main" val="2270325554"/>
              </p:ext>
            </p:extLst>
          </p:nvPr>
        </p:nvGraphicFramePr>
        <p:xfrm>
          <a:off x="569644" y="1258207"/>
          <a:ext cx="10850000" cy="5528270"/>
        </p:xfrm>
        <a:graphic>
          <a:graphicData uri="http://schemas.openxmlformats.org/drawingml/2006/table">
            <a:tbl>
              <a:tblPr firstRow="1" bandRow="1">
                <a:tableStyleId>{D7AC3CCA-C797-4891-BE02-D94E43425B78}</a:tableStyleId>
              </a:tblPr>
              <a:tblGrid>
                <a:gridCol w="4746942">
                  <a:extLst>
                    <a:ext uri="{9D8B030D-6E8A-4147-A177-3AD203B41FA5}">
                      <a16:colId xmlns:a16="http://schemas.microsoft.com/office/drawing/2014/main" val="1921084868"/>
                    </a:ext>
                  </a:extLst>
                </a:gridCol>
                <a:gridCol w="6103058">
                  <a:extLst>
                    <a:ext uri="{9D8B030D-6E8A-4147-A177-3AD203B41FA5}">
                      <a16:colId xmlns:a16="http://schemas.microsoft.com/office/drawing/2014/main" val="2764830897"/>
                    </a:ext>
                  </a:extLst>
                </a:gridCol>
              </a:tblGrid>
              <a:tr h="703800">
                <a:tc>
                  <a:txBody>
                    <a:bodyPr/>
                    <a:lstStyle/>
                    <a:p>
                      <a:r>
                        <a:rPr lang="en-GB" sz="1400" b="1" i="0" u="none" strike="noStrike" cap="none">
                          <a:solidFill>
                            <a:schemeClr val="dk1"/>
                          </a:solidFill>
                          <a:effectLst/>
                          <a:latin typeface="+mn-lt"/>
                          <a:ea typeface="+mn-ea"/>
                          <a:cs typeface="+mn-cs"/>
                          <a:sym typeface="Arial"/>
                        </a:rPr>
                        <a:t>Project Objective:</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a:solidFill>
                            <a:schemeClr val="dk1"/>
                          </a:solidFill>
                          <a:effectLst/>
                          <a:latin typeface="+mn-lt"/>
                          <a:ea typeface="+mn-ea"/>
                          <a:cs typeface="+mn-cs"/>
                          <a:sym typeface="Arial"/>
                        </a:rPr>
                        <a:t>To provide fibre connectivity to areas within the Town Deal area not yet connected to a fibre network</a:t>
                      </a:r>
                    </a:p>
                  </a:txBody>
                  <a:tcPr marL="144637" marR="144637" marT="72320" marB="72320"/>
                </a:tc>
                <a:extLst>
                  <a:ext uri="{0D108BD9-81ED-4DB2-BD59-A6C34878D82A}">
                    <a16:rowId xmlns:a16="http://schemas.microsoft.com/office/drawing/2014/main" val="825825125"/>
                  </a:ext>
                </a:extLst>
              </a:tr>
              <a:tr h="444930">
                <a:tc>
                  <a:txBody>
                    <a:bodyPr/>
                    <a:lstStyle/>
                    <a:p>
                      <a:r>
                        <a:rPr lang="en-GB" sz="1400" b="1" i="0" u="none" strike="noStrike" cap="none">
                          <a:solidFill>
                            <a:schemeClr val="dk1"/>
                          </a:solidFill>
                          <a:effectLst/>
                          <a:latin typeface="+mn-lt"/>
                          <a:ea typeface="+mn-ea"/>
                          <a:cs typeface="+mn-cs"/>
                          <a:sym typeface="Arial"/>
                        </a:rPr>
                        <a:t>Business Case Progress:</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a:solidFill>
                            <a:schemeClr val="dk1"/>
                          </a:solidFill>
                          <a:effectLst/>
                          <a:latin typeface="+mn-lt"/>
                          <a:ea typeface="+mn-ea"/>
                          <a:cs typeface="+mn-cs"/>
                          <a:sym typeface="Arial"/>
                        </a:rPr>
                        <a:t>Business Case approved January 2022, first release of funds received April 2022</a:t>
                      </a:r>
                    </a:p>
                  </a:txBody>
                  <a:tcPr marL="144637" marR="144637" marT="72320" marB="72320"/>
                </a:tc>
                <a:extLst>
                  <a:ext uri="{0D108BD9-81ED-4DB2-BD59-A6C34878D82A}">
                    <a16:rowId xmlns:a16="http://schemas.microsoft.com/office/drawing/2014/main" val="3233212571"/>
                  </a:ext>
                </a:extLst>
              </a:tr>
              <a:tr h="444930">
                <a:tc>
                  <a:txBody>
                    <a:bodyPr/>
                    <a:lstStyle/>
                    <a:p>
                      <a:r>
                        <a:rPr lang="en-GB" sz="1400" b="1" i="0" u="none" strike="noStrike" cap="none">
                          <a:solidFill>
                            <a:schemeClr val="dk1"/>
                          </a:solidFill>
                          <a:effectLst/>
                          <a:latin typeface="+mn-lt"/>
                          <a:ea typeface="+mn-ea"/>
                          <a:cs typeface="+mn-cs"/>
                          <a:sym typeface="Arial"/>
                        </a:rPr>
                        <a:t>Project Value:</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£100,000</a:t>
                      </a:r>
                    </a:p>
                  </a:txBody>
                  <a:tcPr marL="144637" marR="144637" marT="72320" marB="72320"/>
                </a:tc>
                <a:extLst>
                  <a:ext uri="{0D108BD9-81ED-4DB2-BD59-A6C34878D82A}">
                    <a16:rowId xmlns:a16="http://schemas.microsoft.com/office/drawing/2014/main" val="1984394014"/>
                  </a:ext>
                </a:extLst>
              </a:tr>
              <a:tr h="444930">
                <a:tc>
                  <a:txBody>
                    <a:bodyPr/>
                    <a:lstStyle/>
                    <a:p>
                      <a:r>
                        <a:rPr lang="en-GB" sz="1400" b="1" i="0" u="none" strike="noStrike" cap="none">
                          <a:solidFill>
                            <a:schemeClr val="dk1"/>
                          </a:solidFill>
                          <a:effectLst/>
                          <a:latin typeface="+mn-lt"/>
                          <a:ea typeface="+mn-ea"/>
                          <a:cs typeface="+mn-cs"/>
                          <a:sym typeface="Arial"/>
                        </a:rPr>
                        <a:t>Delivery Body:</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Milton Keynes City Council</a:t>
                      </a:r>
                    </a:p>
                  </a:txBody>
                  <a:tcPr marL="144637" marR="144637" marT="72320" marB="72320"/>
                </a:tc>
                <a:extLst>
                  <a:ext uri="{0D108BD9-81ED-4DB2-BD59-A6C34878D82A}">
                    <a16:rowId xmlns:a16="http://schemas.microsoft.com/office/drawing/2014/main" val="996023405"/>
                  </a:ext>
                </a:extLst>
              </a:tr>
              <a:tr h="444930">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i="0" u="none" strike="noStrike" cap="none">
                          <a:solidFill>
                            <a:schemeClr val="dk1"/>
                          </a:solidFill>
                          <a:effectLst/>
                          <a:latin typeface="+mn-lt"/>
                          <a:ea typeface="+mn-ea"/>
                          <a:cs typeface="+mn-cs"/>
                          <a:sym typeface="Arial"/>
                        </a:rPr>
                        <a:t>Project Details:</a:t>
                      </a:r>
                    </a:p>
                  </a:txBody>
                  <a:tcPr marL="144637" marR="144637" marT="72320" marB="72320"/>
                </a:tc>
                <a:tc hMerge="1">
                  <a:txBody>
                    <a:bodyPr/>
                    <a:lstStyle/>
                    <a:p>
                      <a:endParaRPr lang="en-GB" sz="1500" b="0"/>
                    </a:p>
                  </a:txBody>
                  <a:tcPr marL="127724" marR="127724" marT="63863" marB="63863"/>
                </a:tc>
                <a:extLst>
                  <a:ext uri="{0D108BD9-81ED-4DB2-BD59-A6C34878D82A}">
                    <a16:rowId xmlns:a16="http://schemas.microsoft.com/office/drawing/2014/main" val="279603124"/>
                  </a:ext>
                </a:extLst>
              </a:tr>
              <a:tr h="1221542">
                <a:tc gridSpan="2">
                  <a:txBody>
                    <a:bodyPr/>
                    <a:lstStyle/>
                    <a:p>
                      <a:pPr marL="285750" lvl="0" indent="-285750" fontAlgn="base">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The project will support the installation of fibre optic infrastructure to support full fibre connectivity </a:t>
                      </a:r>
                      <a:br>
                        <a:rPr lang="en-GB" sz="1400" b="0" i="0" u="none" strike="noStrike" cap="none">
                          <a:solidFill>
                            <a:schemeClr val="dk1"/>
                          </a:solidFill>
                          <a:effectLst/>
                          <a:latin typeface="+mn-lt"/>
                          <a:ea typeface="+mn-ea"/>
                          <a:cs typeface="+mn-cs"/>
                          <a:sym typeface="Arial"/>
                        </a:rPr>
                      </a:br>
                      <a:endParaRPr lang="en-GB" sz="1400" b="0" i="0" u="none" strike="noStrike" cap="none">
                        <a:solidFill>
                          <a:schemeClr val="dk1"/>
                        </a:solidFill>
                        <a:effectLst/>
                        <a:latin typeface="+mn-lt"/>
                        <a:ea typeface="+mn-ea"/>
                        <a:cs typeface="+mn-cs"/>
                        <a:sym typeface="Arial"/>
                      </a:endParaRPr>
                    </a:p>
                    <a:p>
                      <a:pPr marL="285750" lvl="0" indent="-285750" fontAlgn="base">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The project will connect 12 premises in Park Gardens to the network to enable purchase of a service as required by each household/business.</a:t>
                      </a:r>
                    </a:p>
                    <a:p>
                      <a:pPr marL="285750" lvl="0" indent="-285750" fontAlgn="base">
                        <a:buFont typeface="Arial" panose="020B0604020202020204" pitchFamily="34" charset="0"/>
                        <a:buChar char="•"/>
                      </a:pPr>
                      <a:endParaRPr lang="en-GB" sz="1400" b="0" i="0" u="none" strike="noStrike" cap="none">
                        <a:solidFill>
                          <a:schemeClr val="dk1"/>
                        </a:solidFill>
                        <a:effectLst/>
                        <a:latin typeface="+mn-lt"/>
                        <a:ea typeface="+mn-ea"/>
                        <a:cs typeface="+mn-cs"/>
                        <a:sym typeface="Arial"/>
                      </a:endParaRPr>
                    </a:p>
                    <a:p>
                      <a:pPr marL="285750" lvl="0" indent="-285750" fontAlgn="base">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Most of the benefits will be social rather than economic but could also help to Improve perceptions of the place by businesses, though gaining a forecast improvement is not feasible for this relatively small deployment area </a:t>
                      </a:r>
                    </a:p>
                    <a:p>
                      <a:pPr marL="285750" lvl="0" indent="-285750" fontAlgn="base">
                        <a:buFont typeface="Arial" panose="020B0604020202020204" pitchFamily="34" charset="0"/>
                        <a:buChar char="•"/>
                      </a:pPr>
                      <a:endParaRPr lang="en-GB" sz="1400" b="0" i="0" u="none" strike="noStrike" cap="none">
                        <a:solidFill>
                          <a:schemeClr val="dk1"/>
                        </a:solidFill>
                        <a:effectLst/>
                        <a:latin typeface="+mn-lt"/>
                        <a:ea typeface="+mn-ea"/>
                        <a:cs typeface="+mn-cs"/>
                        <a:sym typeface="Arial"/>
                      </a:endParaRPr>
                    </a:p>
                    <a:p>
                      <a:pPr marL="285750" lvl="0" indent="-285750">
                        <a:buFont typeface="Arial" panose="020B0604020202020204" pitchFamily="34" charset="0"/>
                        <a:buChar char="•"/>
                      </a:pPr>
                      <a:r>
                        <a:rPr lang="en-GB" sz="1400" b="0" i="0" u="none" strike="noStrike" cap="none">
                          <a:solidFill>
                            <a:schemeClr val="dk1"/>
                          </a:solidFill>
                          <a:effectLst/>
                          <a:latin typeface="+mn-lt"/>
                          <a:ea typeface="+mn-ea"/>
                          <a:cs typeface="+mn-cs"/>
                          <a:sym typeface="Arial"/>
                        </a:rPr>
                        <a:t>Increased Number of people who are able work remotely at least some of the time – 40 residents in Park Gardens are likely to fall into this category</a:t>
                      </a:r>
                    </a:p>
                    <a:p>
                      <a:pPr marL="0" lvl="0" indent="0">
                        <a:buFont typeface="Arial" panose="020B0604020202020204" pitchFamily="34" charset="0"/>
                        <a:buNone/>
                      </a:pPr>
                      <a:endParaRPr lang="en-GB" sz="1400" b="0" i="0" u="none" strike="noStrike" cap="none">
                        <a:solidFill>
                          <a:schemeClr val="dk1"/>
                        </a:solidFill>
                        <a:effectLst/>
                        <a:latin typeface="+mn-lt"/>
                        <a:ea typeface="+mn-ea"/>
                        <a:cs typeface="+mn-cs"/>
                        <a:sym typeface="Arial"/>
                      </a:endParaRPr>
                    </a:p>
                    <a:p>
                      <a:pPr marL="0" lvl="0" indent="0">
                        <a:buFont typeface="Arial" panose="020B0604020202020204" pitchFamily="34" charset="0"/>
                        <a:buNone/>
                      </a:pPr>
                      <a:r>
                        <a:rPr lang="en-GB" sz="1400" b="0" i="0" u="none" strike="noStrike" cap="none">
                          <a:solidFill>
                            <a:schemeClr val="dk1"/>
                          </a:solidFill>
                          <a:effectLst/>
                          <a:latin typeface="+mn-lt"/>
                          <a:ea typeface="+mn-ea"/>
                          <a:cs typeface="+mn-cs"/>
                          <a:sym typeface="Arial"/>
                        </a:rPr>
                        <a:t>**The contractor – City Fibre have indicated there may be issues relating to subsidy control, as a result the project is currently on hold awaiting the outcome of the Government project Gigabit scheme which will hopefully target the highlighted residents**</a:t>
                      </a:r>
                    </a:p>
                  </a:txBody>
                  <a:tcPr marL="144637" marR="144637" marT="72320" marB="72320"/>
                </a:tc>
                <a:tc hMerge="1">
                  <a:txBody>
                    <a:bodyPr/>
                    <a:lstStyle/>
                    <a:p>
                      <a:endParaRPr lang="en-GB"/>
                    </a:p>
                  </a:txBody>
                  <a:tcPr/>
                </a:tc>
                <a:extLst>
                  <a:ext uri="{0D108BD9-81ED-4DB2-BD59-A6C34878D82A}">
                    <a16:rowId xmlns:a16="http://schemas.microsoft.com/office/drawing/2014/main" val="3096677189"/>
                  </a:ext>
                </a:extLst>
              </a:tr>
            </a:tbl>
          </a:graphicData>
        </a:graphic>
      </p:graphicFrame>
      <p:pic>
        <p:nvPicPr>
          <p:cNvPr id="7" name="Picture 6">
            <a:extLst>
              <a:ext uri="{FF2B5EF4-FFF2-40B4-BE49-F238E27FC236}">
                <a16:creationId xmlns:a16="http://schemas.microsoft.com/office/drawing/2014/main" id="{CC75BF81-C87D-47E4-B695-9FE3FC28D773}"/>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44600158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3178205" y="311270"/>
            <a:ext cx="9188389" cy="584149"/>
          </a:xfrm>
          <a:prstGeom prst="rect">
            <a:avLst/>
          </a:prstGeom>
          <a:noFill/>
          <a:ln>
            <a:noFill/>
          </a:ln>
        </p:spPr>
        <p:txBody>
          <a:bodyPr spcFirstLastPara="1" wrap="square" lIns="0" tIns="0" rIns="0" bIns="0" anchor="t" anchorCtr="0">
            <a:noAutofit/>
          </a:bodyPr>
          <a:lstStyle/>
          <a:p>
            <a:pPr marL="0" indent="0"/>
            <a:r>
              <a:rPr lang="en-GB" sz="4000">
                <a:solidFill>
                  <a:schemeClr val="accent2"/>
                </a:solidFill>
                <a:latin typeface="Calibri" panose="020F0502020204030204" pitchFamily="34" charset="0"/>
                <a:cs typeface="Calibri" panose="020F0502020204030204" pitchFamily="34" charset="0"/>
              </a:rPr>
              <a:t>Active Marketing of Vacant Sites </a:t>
            </a:r>
          </a:p>
          <a:p>
            <a:pPr marL="0" indent="0"/>
            <a:r>
              <a:rPr lang="en-GB" sz="4000">
                <a:solidFill>
                  <a:schemeClr val="accent2"/>
                </a:solidFill>
                <a:latin typeface="Calibri" panose="020F0502020204030204" pitchFamily="34" charset="0"/>
                <a:cs typeface="Calibri" panose="020F0502020204030204" pitchFamily="34" charset="0"/>
              </a:rPr>
              <a:t>(</a:t>
            </a:r>
            <a:r>
              <a:rPr lang="en-GB" sz="4000" err="1">
                <a:solidFill>
                  <a:schemeClr val="accent2"/>
                </a:solidFill>
                <a:latin typeface="Calibri" panose="020F0502020204030204" pitchFamily="34" charset="0"/>
                <a:cs typeface="Calibri" panose="020F0502020204030204" pitchFamily="34" charset="0"/>
              </a:rPr>
              <a:t>AMoVS</a:t>
            </a:r>
            <a:r>
              <a:rPr lang="en-GB" sz="4000">
                <a:solidFill>
                  <a:schemeClr val="accent2"/>
                </a:solidFill>
                <a:latin typeface="Calibri" panose="020F0502020204030204" pitchFamily="34" charset="0"/>
                <a:cs typeface="Calibri" panose="020F0502020204030204" pitchFamily="34" charset="0"/>
              </a:rPr>
              <a:t>)</a:t>
            </a:r>
          </a:p>
        </p:txBody>
      </p:sp>
      <p:graphicFrame>
        <p:nvGraphicFramePr>
          <p:cNvPr id="5" name="Table 4">
            <a:extLst>
              <a:ext uri="{FF2B5EF4-FFF2-40B4-BE49-F238E27FC236}">
                <a16:creationId xmlns:a16="http://schemas.microsoft.com/office/drawing/2014/main" id="{1285DCC6-6FA0-4336-B1E9-0C1C1CB305CC}"/>
              </a:ext>
            </a:extLst>
          </p:cNvPr>
          <p:cNvGraphicFramePr>
            <a:graphicFrameLocks noGrp="1"/>
          </p:cNvGraphicFramePr>
          <p:nvPr>
            <p:extLst>
              <p:ext uri="{D42A27DB-BD31-4B8C-83A1-F6EECF244321}">
                <p14:modId xmlns:p14="http://schemas.microsoft.com/office/powerpoint/2010/main" val="3710024191"/>
              </p:ext>
            </p:extLst>
          </p:nvPr>
        </p:nvGraphicFramePr>
        <p:xfrm>
          <a:off x="559294" y="1639417"/>
          <a:ext cx="10815962" cy="5014620"/>
        </p:xfrm>
        <a:graphic>
          <a:graphicData uri="http://schemas.openxmlformats.org/drawingml/2006/table">
            <a:tbl>
              <a:tblPr firstRow="1" bandRow="1">
                <a:tableStyleId>{D7AC3CCA-C797-4891-BE02-D94E43425B78}</a:tableStyleId>
              </a:tblPr>
              <a:tblGrid>
                <a:gridCol w="4712904">
                  <a:extLst>
                    <a:ext uri="{9D8B030D-6E8A-4147-A177-3AD203B41FA5}">
                      <a16:colId xmlns:a16="http://schemas.microsoft.com/office/drawing/2014/main" val="1921084868"/>
                    </a:ext>
                  </a:extLst>
                </a:gridCol>
                <a:gridCol w="6103058">
                  <a:extLst>
                    <a:ext uri="{9D8B030D-6E8A-4147-A177-3AD203B41FA5}">
                      <a16:colId xmlns:a16="http://schemas.microsoft.com/office/drawing/2014/main" val="2764830897"/>
                    </a:ext>
                  </a:extLst>
                </a:gridCol>
              </a:tblGrid>
              <a:tr h="703800">
                <a:tc>
                  <a:txBody>
                    <a:bodyPr/>
                    <a:lstStyle/>
                    <a:p>
                      <a:r>
                        <a:rPr lang="en-GB" sz="1400" b="1" i="0" u="none" strike="noStrike" cap="none">
                          <a:solidFill>
                            <a:schemeClr val="dk1"/>
                          </a:solidFill>
                          <a:effectLst/>
                          <a:latin typeface="+mn-lt"/>
                          <a:ea typeface="+mn-ea"/>
                          <a:cs typeface="+mn-cs"/>
                          <a:sym typeface="Arial"/>
                        </a:rPr>
                        <a:t>Project Objective:</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a:solidFill>
                            <a:schemeClr val="dk1"/>
                          </a:solidFill>
                          <a:effectLst/>
                          <a:latin typeface="+mn-lt"/>
                          <a:ea typeface="+mn-ea"/>
                          <a:cs typeface="+mn-cs"/>
                          <a:sym typeface="Arial"/>
                        </a:rPr>
                        <a:t>To promote the opportunities within the Bletchley Town deal area, attracting more investment, jobs and businesses.</a:t>
                      </a:r>
                    </a:p>
                  </a:txBody>
                  <a:tcPr marL="144637" marR="144637" marT="72320" marB="72320"/>
                </a:tc>
                <a:extLst>
                  <a:ext uri="{0D108BD9-81ED-4DB2-BD59-A6C34878D82A}">
                    <a16:rowId xmlns:a16="http://schemas.microsoft.com/office/drawing/2014/main" val="825825125"/>
                  </a:ext>
                </a:extLst>
              </a:tr>
              <a:tr h="444930">
                <a:tc>
                  <a:txBody>
                    <a:bodyPr/>
                    <a:lstStyle/>
                    <a:p>
                      <a:r>
                        <a:rPr lang="en-GB" sz="1400" b="1" i="0" u="none" strike="noStrike" cap="none">
                          <a:solidFill>
                            <a:schemeClr val="dk1"/>
                          </a:solidFill>
                          <a:effectLst/>
                          <a:latin typeface="+mn-lt"/>
                          <a:ea typeface="+mn-ea"/>
                          <a:cs typeface="+mn-cs"/>
                          <a:sym typeface="Arial"/>
                        </a:rPr>
                        <a:t>Business Case Progress:</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a:solidFill>
                            <a:schemeClr val="dk1"/>
                          </a:solidFill>
                          <a:effectLst/>
                          <a:latin typeface="+mn-lt"/>
                          <a:ea typeface="+mn-ea"/>
                          <a:cs typeface="+mn-cs"/>
                          <a:sym typeface="Arial"/>
                        </a:rPr>
                        <a:t>Business Case approved March 2022, first release of funds received June 2022</a:t>
                      </a:r>
                    </a:p>
                  </a:txBody>
                  <a:tcPr marL="144637" marR="144637" marT="72320" marB="72320"/>
                </a:tc>
                <a:extLst>
                  <a:ext uri="{0D108BD9-81ED-4DB2-BD59-A6C34878D82A}">
                    <a16:rowId xmlns:a16="http://schemas.microsoft.com/office/drawing/2014/main" val="3233212571"/>
                  </a:ext>
                </a:extLst>
              </a:tr>
              <a:tr h="444930">
                <a:tc>
                  <a:txBody>
                    <a:bodyPr/>
                    <a:lstStyle/>
                    <a:p>
                      <a:r>
                        <a:rPr lang="en-GB" sz="1400" b="1" i="0" u="none" strike="noStrike" cap="none">
                          <a:solidFill>
                            <a:schemeClr val="dk1"/>
                          </a:solidFill>
                          <a:effectLst/>
                          <a:latin typeface="+mn-lt"/>
                          <a:ea typeface="+mn-ea"/>
                          <a:cs typeface="+mn-cs"/>
                          <a:sym typeface="Arial"/>
                        </a:rPr>
                        <a:t>Project Value:</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£710,000</a:t>
                      </a:r>
                    </a:p>
                  </a:txBody>
                  <a:tcPr marL="144637" marR="144637" marT="72320" marB="72320"/>
                </a:tc>
                <a:extLst>
                  <a:ext uri="{0D108BD9-81ED-4DB2-BD59-A6C34878D82A}">
                    <a16:rowId xmlns:a16="http://schemas.microsoft.com/office/drawing/2014/main" val="1984394014"/>
                  </a:ext>
                </a:extLst>
              </a:tr>
              <a:tr h="444930">
                <a:tc>
                  <a:txBody>
                    <a:bodyPr/>
                    <a:lstStyle/>
                    <a:p>
                      <a:r>
                        <a:rPr lang="en-GB" sz="1400" b="1" i="0" u="none" strike="noStrike" cap="none">
                          <a:solidFill>
                            <a:schemeClr val="dk1"/>
                          </a:solidFill>
                          <a:effectLst/>
                          <a:latin typeface="+mn-lt"/>
                          <a:ea typeface="+mn-ea"/>
                          <a:cs typeface="+mn-cs"/>
                          <a:sym typeface="Arial"/>
                        </a:rPr>
                        <a:t>Delivery Body:</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Milton Keynes City Council</a:t>
                      </a:r>
                    </a:p>
                  </a:txBody>
                  <a:tcPr marL="144637" marR="144637" marT="72320" marB="72320"/>
                </a:tc>
                <a:extLst>
                  <a:ext uri="{0D108BD9-81ED-4DB2-BD59-A6C34878D82A}">
                    <a16:rowId xmlns:a16="http://schemas.microsoft.com/office/drawing/2014/main" val="996023405"/>
                  </a:ext>
                </a:extLst>
              </a:tr>
              <a:tr h="444930">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i="0" u="none" strike="noStrike" cap="none">
                          <a:solidFill>
                            <a:schemeClr val="dk1"/>
                          </a:solidFill>
                          <a:effectLst/>
                          <a:latin typeface="+mn-lt"/>
                          <a:ea typeface="+mn-ea"/>
                          <a:cs typeface="+mn-cs"/>
                          <a:sym typeface="Arial"/>
                        </a:rPr>
                        <a:t>Project Details:</a:t>
                      </a:r>
                    </a:p>
                    <a:p>
                      <a:endParaRPr lang="en-GB" sz="1400" b="1" i="0" u="none" strike="noStrike" cap="none">
                        <a:solidFill>
                          <a:schemeClr val="dk1"/>
                        </a:solidFill>
                        <a:effectLst/>
                        <a:latin typeface="+mn-lt"/>
                        <a:ea typeface="+mn-ea"/>
                        <a:cs typeface="+mn-cs"/>
                        <a:sym typeface="Arial"/>
                      </a:endParaRPr>
                    </a:p>
                  </a:txBody>
                  <a:tcPr marL="144637" marR="144637" marT="72320" marB="72320"/>
                </a:tc>
                <a:tc hMerge="1">
                  <a:txBody>
                    <a:bodyPr/>
                    <a:lstStyle/>
                    <a:p>
                      <a:endParaRPr lang="en-GB" sz="1500" b="0"/>
                    </a:p>
                  </a:txBody>
                  <a:tcPr marL="127724" marR="127724" marT="63863" marB="63863"/>
                </a:tc>
                <a:extLst>
                  <a:ext uri="{0D108BD9-81ED-4DB2-BD59-A6C34878D82A}">
                    <a16:rowId xmlns:a16="http://schemas.microsoft.com/office/drawing/2014/main" val="279603124"/>
                  </a:ext>
                </a:extLst>
              </a:tr>
              <a:tr h="1221542">
                <a:tc gridSpan="2">
                  <a:txBody>
                    <a:bodyPr/>
                    <a:lstStyle/>
                    <a:p>
                      <a:pPr marL="285750" indent="-285750">
                        <a:buFont typeface="Arial" panose="020B0604020202020204" pitchFamily="34" charset="0"/>
                        <a:buChar char="•"/>
                      </a:pPr>
                      <a:r>
                        <a:rPr lang="en-US" sz="1400" b="0" i="0" u="none" strike="noStrike" cap="none">
                          <a:solidFill>
                            <a:schemeClr val="dk1"/>
                          </a:solidFill>
                          <a:effectLst/>
                          <a:latin typeface="+mn-lt"/>
                          <a:ea typeface="+mn-ea"/>
                          <a:cs typeface="+mn-cs"/>
                          <a:sym typeface="Arial"/>
                        </a:rPr>
                        <a:t>The strategic driver for this project is to attract more businesses to locate in Bletchley and Fenny Stratford by actively promoting the regeneration </a:t>
                      </a:r>
                      <a:r>
                        <a:rPr lang="en-US" sz="1400" b="0" i="0" u="none" strike="noStrike" cap="none" err="1">
                          <a:solidFill>
                            <a:schemeClr val="dk1"/>
                          </a:solidFill>
                          <a:effectLst/>
                          <a:latin typeface="+mn-lt"/>
                          <a:ea typeface="+mn-ea"/>
                          <a:cs typeface="+mn-cs"/>
                          <a:sym typeface="Arial"/>
                        </a:rPr>
                        <a:t>programme</a:t>
                      </a:r>
                      <a:r>
                        <a:rPr lang="en-US" sz="1400" b="0" i="0" u="none" strike="noStrike" cap="none">
                          <a:solidFill>
                            <a:schemeClr val="dk1"/>
                          </a:solidFill>
                          <a:effectLst/>
                          <a:latin typeface="+mn-lt"/>
                          <a:ea typeface="+mn-ea"/>
                          <a:cs typeface="+mn-cs"/>
                          <a:sym typeface="Arial"/>
                        </a:rPr>
                        <a:t> and showcasing the commercial opportunities arising from the Town Deal. This will </a:t>
                      </a:r>
                      <a:r>
                        <a:rPr lang="en-US" sz="1400" b="0" i="0" u="none" strike="noStrike" cap="none" err="1">
                          <a:solidFill>
                            <a:schemeClr val="dk1"/>
                          </a:solidFill>
                          <a:effectLst/>
                          <a:latin typeface="+mn-lt"/>
                          <a:ea typeface="+mn-ea"/>
                          <a:cs typeface="+mn-cs"/>
                          <a:sym typeface="Arial"/>
                        </a:rPr>
                        <a:t>emphasise</a:t>
                      </a:r>
                      <a:r>
                        <a:rPr lang="en-US" sz="1400" b="0" i="0" u="none" strike="noStrike" cap="none">
                          <a:solidFill>
                            <a:schemeClr val="dk1"/>
                          </a:solidFill>
                          <a:effectLst/>
                          <a:latin typeface="+mn-lt"/>
                          <a:ea typeface="+mn-ea"/>
                          <a:cs typeface="+mn-cs"/>
                          <a:sym typeface="Arial"/>
                        </a:rPr>
                        <a:t> the commercial advantages of the location such as good connectivity and price competitiveness compared to central Milton Keynes.  </a:t>
                      </a:r>
                      <a:endParaRPr lang="en-GB" sz="1400" b="0" i="0" u="none" strike="noStrike" cap="none">
                        <a:solidFill>
                          <a:schemeClr val="dk1"/>
                        </a:solidFill>
                        <a:effectLst/>
                        <a:latin typeface="+mn-lt"/>
                        <a:ea typeface="+mn-ea"/>
                        <a:cs typeface="+mn-cs"/>
                        <a:sym typeface="Arial"/>
                      </a:endParaRPr>
                    </a:p>
                    <a:p>
                      <a:pPr marL="0" indent="0">
                        <a:buFont typeface="Arial" panose="020B0604020202020204" pitchFamily="34" charset="0"/>
                        <a:buNone/>
                      </a:pPr>
                      <a:r>
                        <a:rPr lang="en-US" sz="1400" b="0" i="0" u="none" strike="noStrike" cap="none">
                          <a:solidFill>
                            <a:schemeClr val="dk1"/>
                          </a:solidFill>
                          <a:effectLst/>
                          <a:latin typeface="+mn-lt"/>
                          <a:ea typeface="+mn-ea"/>
                          <a:cs typeface="+mn-cs"/>
                          <a:sym typeface="Arial"/>
                        </a:rPr>
                        <a:t> </a:t>
                      </a:r>
                      <a:endParaRPr lang="en-GB" sz="1400" b="0" i="0" u="none" strike="noStrike" cap="none">
                        <a:solidFill>
                          <a:schemeClr val="dk1"/>
                        </a:solidFill>
                        <a:effectLst/>
                        <a:latin typeface="+mn-lt"/>
                        <a:ea typeface="+mn-ea"/>
                        <a:cs typeface="+mn-cs"/>
                        <a:sym typeface="Arial"/>
                      </a:endParaRPr>
                    </a:p>
                    <a:p>
                      <a:pPr marL="285750" indent="-285750">
                        <a:buFont typeface="Arial" panose="020B0604020202020204" pitchFamily="34" charset="0"/>
                        <a:buChar char="•"/>
                      </a:pPr>
                      <a:r>
                        <a:rPr lang="en-US" sz="1400" b="0" i="0" u="none" strike="noStrike" cap="none">
                          <a:solidFill>
                            <a:schemeClr val="dk1"/>
                          </a:solidFill>
                          <a:effectLst/>
                          <a:latin typeface="+mn-lt"/>
                          <a:ea typeface="+mn-ea"/>
                          <a:cs typeface="+mn-cs"/>
                          <a:sym typeface="Arial"/>
                        </a:rPr>
                        <a:t>This project </a:t>
                      </a:r>
                      <a:r>
                        <a:rPr lang="en-US" sz="1400" b="0" i="0" u="none" strike="noStrike" cap="none" err="1">
                          <a:solidFill>
                            <a:schemeClr val="dk1"/>
                          </a:solidFill>
                          <a:effectLst/>
                          <a:latin typeface="+mn-lt"/>
                          <a:ea typeface="+mn-ea"/>
                          <a:cs typeface="+mn-cs"/>
                          <a:sym typeface="Arial"/>
                        </a:rPr>
                        <a:t>recognises</a:t>
                      </a:r>
                      <a:r>
                        <a:rPr lang="en-US" sz="1400" b="0" i="0" u="none" strike="noStrike" cap="none">
                          <a:solidFill>
                            <a:schemeClr val="dk1"/>
                          </a:solidFill>
                          <a:effectLst/>
                          <a:latin typeface="+mn-lt"/>
                          <a:ea typeface="+mn-ea"/>
                          <a:cs typeface="+mn-cs"/>
                          <a:sym typeface="Arial"/>
                        </a:rPr>
                        <a:t> that whilst Milton Keynes has enjoyed strong economic growth in recent years, a more focused approach is required in Bletchley and Fenny Stratford.</a:t>
                      </a:r>
                      <a:endParaRPr lang="en-GB" sz="1400" b="0" i="0" u="none" strike="noStrike" cap="none">
                        <a:solidFill>
                          <a:schemeClr val="dk1"/>
                        </a:solidFill>
                        <a:effectLst/>
                        <a:latin typeface="+mn-lt"/>
                        <a:ea typeface="+mn-ea"/>
                        <a:cs typeface="+mn-cs"/>
                        <a:sym typeface="Arial"/>
                      </a:endParaRPr>
                    </a:p>
                    <a:p>
                      <a:pPr marL="0" indent="0">
                        <a:buFont typeface="Arial" panose="020B0604020202020204" pitchFamily="34" charset="0"/>
                        <a:buNone/>
                      </a:pPr>
                      <a:endParaRPr lang="en-GB" sz="1400" b="0" i="0" u="none" strike="noStrike" cap="none">
                        <a:solidFill>
                          <a:schemeClr val="dk1"/>
                        </a:solidFill>
                        <a:effectLst/>
                        <a:latin typeface="+mn-lt"/>
                        <a:ea typeface="+mn-ea"/>
                        <a:cs typeface="+mn-cs"/>
                        <a:sym typeface="Arial"/>
                      </a:endParaRPr>
                    </a:p>
                    <a:p>
                      <a:pPr marL="285750" indent="-285750">
                        <a:buFont typeface="Arial" panose="020B0604020202020204" pitchFamily="34" charset="0"/>
                        <a:buChar char="•"/>
                      </a:pPr>
                      <a:r>
                        <a:rPr lang="en-US" sz="1400" b="0" i="0" u="none" strike="noStrike" cap="none">
                          <a:solidFill>
                            <a:schemeClr val="dk1"/>
                          </a:solidFill>
                          <a:effectLst/>
                          <a:latin typeface="+mn-lt"/>
                          <a:ea typeface="+mn-ea"/>
                          <a:cs typeface="+mn-cs"/>
                          <a:sym typeface="Arial"/>
                        </a:rPr>
                        <a:t>This project will play a role in supporting the wider </a:t>
                      </a:r>
                      <a:r>
                        <a:rPr lang="en-US" sz="1400" b="0" i="0" u="none" strike="noStrike" cap="none" err="1">
                          <a:solidFill>
                            <a:schemeClr val="dk1"/>
                          </a:solidFill>
                          <a:effectLst/>
                          <a:latin typeface="+mn-lt"/>
                          <a:ea typeface="+mn-ea"/>
                          <a:cs typeface="+mn-cs"/>
                          <a:sym typeface="Arial"/>
                        </a:rPr>
                        <a:t>programme</a:t>
                      </a:r>
                      <a:r>
                        <a:rPr lang="en-US" sz="1400" b="0" i="0" u="none" strike="noStrike" cap="none">
                          <a:solidFill>
                            <a:schemeClr val="dk1"/>
                          </a:solidFill>
                          <a:effectLst/>
                          <a:latin typeface="+mn-lt"/>
                          <a:ea typeface="+mn-ea"/>
                          <a:cs typeface="+mn-cs"/>
                          <a:sym typeface="Arial"/>
                        </a:rPr>
                        <a:t> of investment through the Towns Deal to showcase the investments being made in Bletchley and Fenny Stratford around fostering an improved public realm, enhanced connectivity and accessibility, improvements to skills &amp; training and the supportive environment for start-up companies in the digital and media domains. </a:t>
                      </a:r>
                      <a:endParaRPr lang="en-GB" sz="1400" b="0" i="0" u="none" strike="noStrike" cap="none">
                        <a:solidFill>
                          <a:schemeClr val="dk1"/>
                        </a:solidFill>
                        <a:effectLst/>
                        <a:latin typeface="+mn-lt"/>
                        <a:ea typeface="+mn-ea"/>
                        <a:cs typeface="+mn-cs"/>
                        <a:sym typeface="Arial"/>
                      </a:endParaRPr>
                    </a:p>
                  </a:txBody>
                  <a:tcPr marL="144637" marR="144637" marT="72320" marB="72320"/>
                </a:tc>
                <a:tc hMerge="1">
                  <a:txBody>
                    <a:bodyPr/>
                    <a:lstStyle/>
                    <a:p>
                      <a:endParaRPr lang="en-GB"/>
                    </a:p>
                  </a:txBody>
                  <a:tcPr/>
                </a:tc>
                <a:extLst>
                  <a:ext uri="{0D108BD9-81ED-4DB2-BD59-A6C34878D82A}">
                    <a16:rowId xmlns:a16="http://schemas.microsoft.com/office/drawing/2014/main" val="3096677189"/>
                  </a:ext>
                </a:extLst>
              </a:tr>
            </a:tbl>
          </a:graphicData>
        </a:graphic>
      </p:graphicFrame>
      <p:pic>
        <p:nvPicPr>
          <p:cNvPr id="7" name="Picture 6">
            <a:extLst>
              <a:ext uri="{FF2B5EF4-FFF2-40B4-BE49-F238E27FC236}">
                <a16:creationId xmlns:a16="http://schemas.microsoft.com/office/drawing/2014/main" id="{CC75BF81-C87D-47E4-B695-9FE3FC28D773}"/>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7112815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3278903" y="373218"/>
            <a:ext cx="7053707" cy="584149"/>
          </a:xfrm>
          <a:prstGeom prst="rect">
            <a:avLst/>
          </a:prstGeom>
          <a:noFill/>
          <a:ln>
            <a:noFill/>
          </a:ln>
        </p:spPr>
        <p:txBody>
          <a:bodyPr spcFirstLastPara="1" wrap="square" lIns="0" tIns="0" rIns="0" bIns="0" anchor="t" anchorCtr="0">
            <a:noAutofit/>
          </a:bodyPr>
          <a:lstStyle/>
          <a:p>
            <a:pPr marL="0" lvl="0" indent="0"/>
            <a:r>
              <a:rPr lang="en-GB" sz="4000">
                <a:solidFill>
                  <a:schemeClr val="accent2"/>
                </a:solidFill>
                <a:latin typeface="Calibri" panose="020F0502020204030204" pitchFamily="34" charset="0"/>
                <a:cs typeface="Calibri" panose="020F0502020204030204" pitchFamily="34" charset="0"/>
              </a:rPr>
              <a:t>Programme Delivery Stage</a:t>
            </a:r>
          </a:p>
        </p:txBody>
      </p:sp>
      <p:sp>
        <p:nvSpPr>
          <p:cNvPr id="3" name="TextBox 2">
            <a:extLst>
              <a:ext uri="{FF2B5EF4-FFF2-40B4-BE49-F238E27FC236}">
                <a16:creationId xmlns:a16="http://schemas.microsoft.com/office/drawing/2014/main" id="{7875B88F-6B49-4E99-A358-DA396E90089C}"/>
              </a:ext>
            </a:extLst>
          </p:cNvPr>
          <p:cNvSpPr txBox="1"/>
          <p:nvPr/>
        </p:nvSpPr>
        <p:spPr>
          <a:xfrm>
            <a:off x="190530" y="1480169"/>
            <a:ext cx="12001470" cy="4247317"/>
          </a:xfrm>
          <a:prstGeom prst="rect">
            <a:avLst/>
          </a:prstGeom>
          <a:noFill/>
        </p:spPr>
        <p:txBody>
          <a:bodyPr wrap="square" lIns="91440" tIns="45720" rIns="91440" bIns="45720" rtlCol="0" anchor="t">
            <a:spAutoFit/>
          </a:bodyPr>
          <a:lstStyle/>
          <a:p>
            <a:pPr algn="l"/>
            <a:r>
              <a:rPr lang="en-GB" sz="1800" dirty="0">
                <a:solidFill>
                  <a:srgbClr val="323130"/>
                </a:solidFill>
                <a:effectLst/>
                <a:latin typeface="Segoe UI" panose="020B0502040204020203" pitchFamily="34" charset="0"/>
                <a:ea typeface="Calibri" panose="020F0502020204030204" pitchFamily="34" charset="0"/>
              </a:rPr>
              <a:t>As we move in to the delivery stage of the programme, the Town Deal Board will continue to meet </a:t>
            </a:r>
            <a:r>
              <a:rPr lang="en-GB" sz="1800" dirty="0">
                <a:solidFill>
                  <a:srgbClr val="323130"/>
                </a:solidFill>
                <a:latin typeface="Segoe UI" panose="020B0502040204020203" pitchFamily="34" charset="0"/>
                <a:ea typeface="Calibri" panose="020F0502020204030204" pitchFamily="34" charset="0"/>
              </a:rPr>
              <a:t>throughout</a:t>
            </a:r>
            <a:r>
              <a:rPr lang="en-GB" sz="1800" dirty="0">
                <a:solidFill>
                  <a:srgbClr val="323130"/>
                </a:solidFill>
                <a:effectLst/>
                <a:latin typeface="Segoe UI" panose="020B0502040204020203" pitchFamily="34" charset="0"/>
                <a:ea typeface="Calibri" panose="020F0502020204030204" pitchFamily="34" charset="0"/>
              </a:rPr>
              <a:t> 2023 and beyond.</a:t>
            </a:r>
          </a:p>
          <a:p>
            <a:pPr algn="l"/>
            <a:endParaRPr lang="en-GB" sz="1800" dirty="0">
              <a:solidFill>
                <a:srgbClr val="323130"/>
              </a:solidFill>
              <a:latin typeface="Segoe UI" panose="020B0502040204020203" pitchFamily="34" charset="0"/>
              <a:ea typeface="Calibri" panose="020F0502020204030204" pitchFamily="34" charset="0"/>
            </a:endParaRPr>
          </a:p>
          <a:p>
            <a:pPr algn="l"/>
            <a:r>
              <a:rPr lang="en-GB" sz="1800" dirty="0">
                <a:solidFill>
                  <a:srgbClr val="323130"/>
                </a:solidFill>
                <a:effectLst/>
                <a:latin typeface="Segoe UI" panose="020B0502040204020203" pitchFamily="34" charset="0"/>
                <a:ea typeface="Calibri" panose="020F0502020204030204" pitchFamily="34" charset="0"/>
              </a:rPr>
              <a:t>Minutes and papers are available on the website on the </a:t>
            </a:r>
            <a:r>
              <a:rPr lang="en-GB" sz="1800" dirty="0" err="1">
                <a:solidFill>
                  <a:srgbClr val="323130"/>
                </a:solidFill>
                <a:effectLst/>
                <a:latin typeface="Segoe UI" panose="020B0502040204020203" pitchFamily="34" charset="0"/>
                <a:ea typeface="Calibri" panose="020F0502020204030204" pitchFamily="34" charset="0"/>
              </a:rPr>
              <a:t>Groundbreaking</a:t>
            </a:r>
            <a:r>
              <a:rPr lang="en-GB" sz="1800" dirty="0">
                <a:solidFill>
                  <a:srgbClr val="323130"/>
                </a:solidFill>
                <a:effectLst/>
                <a:latin typeface="Segoe UI" panose="020B0502040204020203" pitchFamily="34" charset="0"/>
                <a:ea typeface="Calibri" panose="020F0502020204030204" pitchFamily="34" charset="0"/>
              </a:rPr>
              <a:t> Bletchley and Fenny Stratford website as well as Milton Keynes CMIS.</a:t>
            </a:r>
            <a:endParaRPr lang="en-GB" sz="1800" dirty="0">
              <a:solidFill>
                <a:srgbClr val="323130"/>
              </a:solidFill>
              <a:latin typeface="Segoe UI" panose="020B0502040204020203" pitchFamily="34" charset="0"/>
              <a:ea typeface="Calibri" panose="020F0502020204030204" pitchFamily="34" charset="0"/>
            </a:endParaRPr>
          </a:p>
          <a:p>
            <a:pPr algn="l"/>
            <a:endParaRPr lang="en-GB" sz="1800" dirty="0">
              <a:solidFill>
                <a:srgbClr val="323130"/>
              </a:solidFill>
              <a:latin typeface="Segoe UI" panose="020B0502040204020203" pitchFamily="34" charset="0"/>
              <a:ea typeface="Calibri" panose="020F0502020204030204" pitchFamily="34" charset="0"/>
            </a:endParaRPr>
          </a:p>
          <a:p>
            <a:pPr algn="l"/>
            <a:r>
              <a:rPr lang="en-GB" sz="1800" dirty="0">
                <a:solidFill>
                  <a:srgbClr val="323130"/>
                </a:solidFill>
                <a:effectLst/>
                <a:latin typeface="Segoe UI" panose="020B0502040204020203" pitchFamily="34" charset="0"/>
                <a:ea typeface="Calibri" panose="020F0502020204030204" pitchFamily="34" charset="0"/>
              </a:rPr>
              <a:t>DLUHC will continue to actively monitor the progress of the programme and we will be bi-annually providing thorough monitoring and evaluation reports to them on all projects.</a:t>
            </a:r>
          </a:p>
          <a:p>
            <a:pPr algn="l"/>
            <a:endParaRPr lang="en-GB" sz="1800" dirty="0">
              <a:solidFill>
                <a:srgbClr val="323130"/>
              </a:solidFill>
              <a:latin typeface="Segoe UI" panose="020B0502040204020203" pitchFamily="34" charset="0"/>
              <a:ea typeface="Calibri" panose="020F0502020204030204" pitchFamily="34" charset="0"/>
            </a:endParaRPr>
          </a:p>
          <a:p>
            <a:r>
              <a:rPr lang="en-GB" sz="1800" dirty="0">
                <a:solidFill>
                  <a:srgbClr val="323130"/>
                </a:solidFill>
                <a:effectLst/>
                <a:latin typeface="Segoe UI"/>
                <a:ea typeface="Calibri" panose="020F0502020204030204" pitchFamily="34" charset="0"/>
              </a:rPr>
              <a:t>As the projects progress we will be improving communications and will be providing regular updates on progress and milestones through newsletters and website updates.</a:t>
            </a:r>
            <a:endParaRPr lang="en-GB" sz="1800" dirty="0">
              <a:latin typeface="Segoe UI"/>
              <a:ea typeface="Calibri" panose="020F0502020204030204" pitchFamily="34" charset="0"/>
            </a:endParaRPr>
          </a:p>
          <a:p>
            <a:endParaRPr lang="en-GB" sz="1800" dirty="0">
              <a:latin typeface="Calibri" panose="020F0502020204030204" pitchFamily="34" charset="0"/>
              <a:ea typeface="+mn-ea"/>
              <a:cs typeface="Calibri" panose="020F0502020204030204" pitchFamily="34" charset="0"/>
            </a:endParaRPr>
          </a:p>
          <a:p>
            <a:br>
              <a:rPr lang="en-GB" sz="1800" b="0" i="0" u="none" strike="noStrike" cap="none" dirty="0">
                <a:effectLst/>
                <a:latin typeface="Calibri" panose="020F0502020204030204" pitchFamily="34" charset="0"/>
                <a:ea typeface="+mn-ea"/>
                <a:cs typeface="Calibri" panose="020F0502020204030204" pitchFamily="34" charset="0"/>
              </a:rPr>
            </a:br>
            <a:br>
              <a:rPr lang="en-GB" sz="1800" dirty="0">
                <a:latin typeface="Calibri" panose="020F0502020204030204" pitchFamily="34" charset="0"/>
              </a:rPr>
            </a:br>
            <a:endParaRPr lang="en-GB" sz="1800" dirty="0">
              <a:latin typeface="Calibri" panose="020F0502020204030204" pitchFamily="34" charset="0"/>
            </a:endParaRPr>
          </a:p>
        </p:txBody>
      </p:sp>
      <p:pic>
        <p:nvPicPr>
          <p:cNvPr id="4" name="Picture 3">
            <a:extLst>
              <a:ext uri="{FF2B5EF4-FFF2-40B4-BE49-F238E27FC236}">
                <a16:creationId xmlns:a16="http://schemas.microsoft.com/office/drawing/2014/main" id="{A6347F71-F74B-4018-A863-7AB2F2C4D0EA}"/>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912022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3749420" y="2569644"/>
            <a:ext cx="7053707" cy="584149"/>
          </a:xfrm>
          <a:prstGeom prst="rect">
            <a:avLst/>
          </a:prstGeom>
          <a:noFill/>
          <a:ln>
            <a:noFill/>
          </a:ln>
        </p:spPr>
        <p:txBody>
          <a:bodyPr spcFirstLastPara="1" wrap="square" lIns="0" tIns="0" rIns="0" bIns="0" anchor="t" anchorCtr="0">
            <a:noAutofit/>
          </a:bodyPr>
          <a:lstStyle/>
          <a:p>
            <a:pPr marL="0" lvl="0" indent="0"/>
            <a:r>
              <a:rPr lang="en-GB" sz="6000">
                <a:solidFill>
                  <a:schemeClr val="accent2"/>
                </a:solidFill>
                <a:latin typeface="Calibri" panose="020F0502020204030204" pitchFamily="34" charset="0"/>
                <a:cs typeface="Calibri" panose="020F0502020204030204" pitchFamily="34" charset="0"/>
              </a:rPr>
              <a:t>Any Questions?</a:t>
            </a:r>
          </a:p>
        </p:txBody>
      </p:sp>
      <p:pic>
        <p:nvPicPr>
          <p:cNvPr id="4" name="Picture 3">
            <a:extLst>
              <a:ext uri="{FF2B5EF4-FFF2-40B4-BE49-F238E27FC236}">
                <a16:creationId xmlns:a16="http://schemas.microsoft.com/office/drawing/2014/main" id="{A6347F71-F74B-4018-A863-7AB2F2C4D0EA}"/>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421388312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4823616" y="311270"/>
            <a:ext cx="7053707" cy="584149"/>
          </a:xfrm>
          <a:prstGeom prst="rect">
            <a:avLst/>
          </a:prstGeom>
          <a:noFill/>
          <a:ln>
            <a:noFill/>
          </a:ln>
        </p:spPr>
        <p:txBody>
          <a:bodyPr spcFirstLastPara="1" wrap="square" lIns="0" tIns="0" rIns="0" bIns="0" anchor="t" anchorCtr="0">
            <a:noAutofit/>
          </a:bodyPr>
          <a:lstStyle/>
          <a:p>
            <a:pPr marL="0" lvl="0" indent="0"/>
            <a:r>
              <a:rPr lang="en-GB" sz="4000">
                <a:solidFill>
                  <a:schemeClr val="accent2"/>
                </a:solidFill>
                <a:latin typeface="Calibri" panose="020F0502020204030204" pitchFamily="34" charset="0"/>
                <a:cs typeface="Calibri" panose="020F0502020204030204" pitchFamily="34" charset="0"/>
              </a:rPr>
              <a:t>Background</a:t>
            </a:r>
          </a:p>
        </p:txBody>
      </p:sp>
      <p:sp>
        <p:nvSpPr>
          <p:cNvPr id="3" name="TextBox 2">
            <a:extLst>
              <a:ext uri="{FF2B5EF4-FFF2-40B4-BE49-F238E27FC236}">
                <a16:creationId xmlns:a16="http://schemas.microsoft.com/office/drawing/2014/main" id="{7875B88F-6B49-4E99-A358-DA396E90089C}"/>
              </a:ext>
            </a:extLst>
          </p:cNvPr>
          <p:cNvSpPr txBox="1"/>
          <p:nvPr/>
        </p:nvSpPr>
        <p:spPr>
          <a:xfrm>
            <a:off x="95265" y="1688568"/>
            <a:ext cx="12001470" cy="4339650"/>
          </a:xfrm>
          <a:prstGeom prst="rect">
            <a:avLst/>
          </a:prstGeom>
          <a:noFill/>
        </p:spPr>
        <p:txBody>
          <a:bodyPr wrap="square" rtlCol="0">
            <a:spAutoFit/>
          </a:bodyPr>
          <a:lstStyle/>
          <a:p>
            <a:r>
              <a:rPr lang="en-GB" sz="1800">
                <a:solidFill>
                  <a:schemeClr val="dk1"/>
                </a:solidFill>
                <a:latin typeface="Calibri" panose="020F0502020204030204" pitchFamily="34" charset="0"/>
                <a:ea typeface="+mn-ea"/>
                <a:cs typeface="Calibri" panose="020F0502020204030204" pitchFamily="34" charset="0"/>
              </a:rPr>
              <a:t>Milton Keynes has been successful in securing an award of £22.7m, as part of the Government’s Town Fund, to invest in Bletchley and Fenny Stratford.</a:t>
            </a:r>
          </a:p>
          <a:p>
            <a:endParaRPr lang="en-GB" sz="1800">
              <a:solidFill>
                <a:schemeClr val="dk1"/>
              </a:solidFill>
              <a:latin typeface="Calibri" panose="020F0502020204030204" pitchFamily="34" charset="0"/>
              <a:ea typeface="+mn-ea"/>
              <a:cs typeface="Calibri" panose="020F0502020204030204" pitchFamily="34" charset="0"/>
            </a:endParaRPr>
          </a:p>
          <a:p>
            <a:r>
              <a:rPr lang="en-GB" sz="1800">
                <a:solidFill>
                  <a:schemeClr val="dk1"/>
                </a:solidFill>
                <a:latin typeface="Calibri" panose="020F0502020204030204" pitchFamily="34" charset="0"/>
                <a:ea typeface="+mn-ea"/>
                <a:cs typeface="Calibri" panose="020F0502020204030204" pitchFamily="34" charset="0"/>
              </a:rPr>
              <a:t>Milton Keynes was one of the 101 places eligible to bid for Town Deal funding. MK Council focused its bid on Bletchley and Fenny Stratford so it can make best use of current and future growth prospects, and the opportunities that will flow from East-West Rail.</a:t>
            </a:r>
          </a:p>
          <a:p>
            <a:endParaRPr lang="en-GB" sz="1800">
              <a:solidFill>
                <a:schemeClr val="dk1"/>
              </a:solidFill>
              <a:latin typeface="Calibri" panose="020F0502020204030204" pitchFamily="34" charset="0"/>
              <a:ea typeface="+mn-ea"/>
              <a:cs typeface="Calibri" panose="020F0502020204030204" pitchFamily="34" charset="0"/>
            </a:endParaRPr>
          </a:p>
          <a:p>
            <a:r>
              <a:rPr lang="en-GB" sz="1800">
                <a:solidFill>
                  <a:schemeClr val="dk1"/>
                </a:solidFill>
                <a:latin typeface="Calibri" panose="020F0502020204030204" pitchFamily="34" charset="0"/>
                <a:ea typeface="+mn-ea"/>
                <a:cs typeface="Calibri" panose="020F0502020204030204" pitchFamily="34" charset="0"/>
              </a:rPr>
              <a:t>The Bletchley and Fenny Stratford Town Deal Board was established in July 2020 to lead the bid and work with the community to ensure local people are involved in shaping the future of their area.  </a:t>
            </a:r>
          </a:p>
          <a:p>
            <a:endParaRPr lang="en-GB" sz="1800">
              <a:solidFill>
                <a:schemeClr val="dk1"/>
              </a:solidFill>
              <a:latin typeface="Calibri" panose="020F0502020204030204" pitchFamily="34" charset="0"/>
              <a:ea typeface="+mn-ea"/>
              <a:cs typeface="Calibri" panose="020F0502020204030204" pitchFamily="34" charset="0"/>
            </a:endParaRPr>
          </a:p>
          <a:p>
            <a:r>
              <a:rPr lang="en-GB" sz="1800">
                <a:solidFill>
                  <a:schemeClr val="dk1"/>
                </a:solidFill>
                <a:latin typeface="Calibri" panose="020F0502020204030204" pitchFamily="34" charset="0"/>
                <a:ea typeface="+mn-ea"/>
                <a:cs typeface="Calibri" panose="020F0502020204030204" pitchFamily="34" charset="0"/>
              </a:rPr>
              <a:t>A total of 9 projects form the core of the Town Deal and each of these projects have had supporting business case submitted to the Department for Levelling Up, Housing and Communities (DLUHC), in order that grant funding can be drawn down and the projects move in to the delivery stages. </a:t>
            </a:r>
          </a:p>
          <a:p>
            <a:pPr algn="l"/>
            <a:br>
              <a:rPr lang="en-GB" sz="1800">
                <a:latin typeface="Calibri" panose="020F0502020204030204" pitchFamily="34" charset="0"/>
              </a:rPr>
            </a:br>
            <a:endParaRPr lang="en-GB" sz="1800">
              <a:latin typeface="Calibri" panose="020F0502020204030204" pitchFamily="34" charset="0"/>
            </a:endParaRPr>
          </a:p>
        </p:txBody>
      </p:sp>
      <p:pic>
        <p:nvPicPr>
          <p:cNvPr id="4" name="Picture 3">
            <a:extLst>
              <a:ext uri="{FF2B5EF4-FFF2-40B4-BE49-F238E27FC236}">
                <a16:creationId xmlns:a16="http://schemas.microsoft.com/office/drawing/2014/main" id="{B8F457F7-F806-4FDB-9E3A-599820A3D9C0}"/>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20034761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4086771" y="320837"/>
            <a:ext cx="7053707" cy="584149"/>
          </a:xfrm>
          <a:prstGeom prst="rect">
            <a:avLst/>
          </a:prstGeom>
          <a:noFill/>
          <a:ln>
            <a:noFill/>
          </a:ln>
        </p:spPr>
        <p:txBody>
          <a:bodyPr spcFirstLastPara="1" wrap="square" lIns="0" tIns="0" rIns="0" bIns="0" anchor="t" anchorCtr="0">
            <a:noAutofit/>
          </a:bodyPr>
          <a:lstStyle/>
          <a:p>
            <a:pPr marL="0" lvl="0" indent="0"/>
            <a:r>
              <a:rPr lang="en-GB" sz="4000">
                <a:solidFill>
                  <a:schemeClr val="accent2"/>
                </a:solidFill>
                <a:latin typeface="Calibri" panose="020F0502020204030204" pitchFamily="34" charset="0"/>
                <a:cs typeface="Calibri" panose="020F0502020204030204" pitchFamily="34" charset="0"/>
              </a:rPr>
              <a:t>Board Composition</a:t>
            </a:r>
          </a:p>
        </p:txBody>
      </p:sp>
      <p:sp>
        <p:nvSpPr>
          <p:cNvPr id="3" name="TextBox 2">
            <a:extLst>
              <a:ext uri="{FF2B5EF4-FFF2-40B4-BE49-F238E27FC236}">
                <a16:creationId xmlns:a16="http://schemas.microsoft.com/office/drawing/2014/main" id="{7875B88F-6B49-4E99-A358-DA396E90089C}"/>
              </a:ext>
            </a:extLst>
          </p:cNvPr>
          <p:cNvSpPr txBox="1"/>
          <p:nvPr/>
        </p:nvSpPr>
        <p:spPr>
          <a:xfrm>
            <a:off x="190530" y="1391393"/>
            <a:ext cx="12001470" cy="5355312"/>
          </a:xfrm>
          <a:prstGeom prst="rect">
            <a:avLst/>
          </a:prstGeom>
          <a:noFill/>
        </p:spPr>
        <p:txBody>
          <a:bodyPr wrap="square" rtlCol="0">
            <a:spAutoFit/>
          </a:bodyPr>
          <a:lstStyle/>
          <a:p>
            <a:pPr algn="l"/>
            <a:r>
              <a:rPr lang="en-GB" sz="1800">
                <a:latin typeface="Calibri" panose="020F0502020204030204" pitchFamily="34" charset="0"/>
              </a:rPr>
              <a:t>The Bletchley and Fenny Stratford Town Deal Board was established in July 2020.</a:t>
            </a:r>
          </a:p>
          <a:p>
            <a:pPr algn="l"/>
            <a:endParaRPr lang="en-GB" sz="1800">
              <a:latin typeface="Calibri" panose="020F0502020204030204" pitchFamily="34" charset="0"/>
            </a:endParaRPr>
          </a:p>
          <a:p>
            <a:pPr algn="l"/>
            <a:r>
              <a:rPr lang="en-GB" sz="1800">
                <a:latin typeface="Calibri" panose="020F0502020204030204" pitchFamily="34" charset="0"/>
              </a:rPr>
              <a:t>It is chaired by John Cove, Chair of MK Dons Sport and Education Trust, and its members are drawn from a number of partners and organisations across Milton Keynes who have an interest in the Bletchley and Fenny Stratford area.</a:t>
            </a:r>
          </a:p>
          <a:p>
            <a:pPr algn="l"/>
            <a:br>
              <a:rPr lang="en-GB" sz="1800" b="0" i="0" u="none" strike="noStrike" cap="none">
                <a:solidFill>
                  <a:schemeClr val="dk1"/>
                </a:solidFill>
                <a:effectLst/>
                <a:latin typeface="Calibri" panose="020F0502020204030204" pitchFamily="34" charset="0"/>
                <a:ea typeface="+mn-ea"/>
                <a:cs typeface="Calibri" panose="020F0502020204030204" pitchFamily="34" charset="0"/>
                <a:sym typeface="Arial"/>
              </a:rPr>
            </a:br>
            <a:r>
              <a:rPr lang="en-GB" sz="1800" b="0" i="0" u="none" strike="noStrike" cap="none">
                <a:solidFill>
                  <a:schemeClr val="dk1"/>
                </a:solidFill>
                <a:effectLst/>
                <a:latin typeface="Calibri" panose="020F0502020204030204" pitchFamily="34" charset="0"/>
                <a:ea typeface="+mn-ea"/>
                <a:cs typeface="Calibri" panose="020F0502020204030204" pitchFamily="34" charset="0"/>
                <a:sym typeface="Arial"/>
              </a:rPr>
              <a:t>The Board is made up of the following cor</a:t>
            </a:r>
            <a:r>
              <a:rPr lang="en-GB" sz="1800">
                <a:solidFill>
                  <a:schemeClr val="dk1"/>
                </a:solidFill>
                <a:latin typeface="Calibri" panose="020F0502020204030204" pitchFamily="34" charset="0"/>
                <a:ea typeface="+mn-ea"/>
                <a:cs typeface="Calibri" panose="020F0502020204030204" pitchFamily="34" charset="0"/>
              </a:rPr>
              <a:t>e members</a:t>
            </a:r>
            <a:r>
              <a:rPr lang="en-GB" sz="1800" b="0" i="0" u="none" strike="noStrike" cap="none">
                <a:solidFill>
                  <a:schemeClr val="dk1"/>
                </a:solidFill>
                <a:effectLst/>
                <a:latin typeface="Calibri" panose="020F0502020204030204" pitchFamily="34" charset="0"/>
                <a:ea typeface="+mn-ea"/>
                <a:cs typeface="Calibri" panose="020F0502020204030204" pitchFamily="34" charset="0"/>
                <a:sym typeface="Arial"/>
              </a:rPr>
              <a:t>:</a:t>
            </a:r>
          </a:p>
          <a:p>
            <a:pPr algn="l"/>
            <a:endParaRPr lang="en-GB" sz="1800">
              <a:solidFill>
                <a:schemeClr val="dk1"/>
              </a:solidFill>
              <a:latin typeface="Calibri" panose="020F0502020204030204" pitchFamily="34" charset="0"/>
              <a:ea typeface="+mn-ea"/>
              <a:cs typeface="Calibri" panose="020F0502020204030204" pitchFamily="34" charset="0"/>
            </a:endParaRPr>
          </a:p>
          <a:p>
            <a:pPr marL="285750" indent="-285750" algn="l">
              <a:buFont typeface="Arial" panose="020B0604020202020204" pitchFamily="34" charset="0"/>
              <a:buChar char="•"/>
            </a:pPr>
            <a:r>
              <a:rPr lang="en-GB" sz="1800">
                <a:solidFill>
                  <a:schemeClr val="dk1"/>
                </a:solidFill>
                <a:latin typeface="Calibri" panose="020F0502020204030204" pitchFamily="34" charset="0"/>
                <a:ea typeface="+mn-ea"/>
                <a:cs typeface="Calibri" panose="020F0502020204030204" pitchFamily="34" charset="0"/>
              </a:rPr>
              <a:t>John Cove - Chair of the Board. Chairman of Milton Keynes Dons FC Sport and Education Trust.</a:t>
            </a:r>
          </a:p>
          <a:p>
            <a:pPr marL="285750" indent="-285750" algn="l">
              <a:buFont typeface="Arial" panose="020B0604020202020204" pitchFamily="34" charset="0"/>
              <a:buChar char="•"/>
            </a:pPr>
            <a:r>
              <a:rPr lang="en-GB" sz="1800">
                <a:solidFill>
                  <a:schemeClr val="dk1"/>
                </a:solidFill>
                <a:latin typeface="Calibri" panose="020F0502020204030204" pitchFamily="34" charset="0"/>
                <a:ea typeface="+mn-ea"/>
                <a:cs typeface="Calibri" panose="020F0502020204030204" pitchFamily="34" charset="0"/>
              </a:rPr>
              <a:t>Councillor Pete Marland - Leader of Milton Keynes Council.</a:t>
            </a:r>
          </a:p>
          <a:p>
            <a:pPr marL="285750" indent="-285750" algn="l">
              <a:buFont typeface="Arial" panose="020B0604020202020204" pitchFamily="34" charset="0"/>
              <a:buChar char="•"/>
            </a:pPr>
            <a:r>
              <a:rPr lang="en-GB" sz="1800">
                <a:solidFill>
                  <a:schemeClr val="dk1"/>
                </a:solidFill>
                <a:latin typeface="Calibri" panose="020F0502020204030204" pitchFamily="34" charset="0"/>
                <a:ea typeface="+mn-ea"/>
                <a:cs typeface="Calibri" panose="020F0502020204030204" pitchFamily="34" charset="0"/>
              </a:rPr>
              <a:t>Delia Shephard - Clerk to Bletchley and Fenny Stratford Town Council.</a:t>
            </a:r>
          </a:p>
          <a:p>
            <a:pPr marL="285750" indent="-285750" algn="l">
              <a:buFont typeface="Arial" panose="020B0604020202020204" pitchFamily="34" charset="0"/>
              <a:buChar char="•"/>
            </a:pPr>
            <a:r>
              <a:rPr lang="en-GB" sz="1800">
                <a:solidFill>
                  <a:schemeClr val="dk1"/>
                </a:solidFill>
                <a:latin typeface="Calibri" panose="020F0502020204030204" pitchFamily="34" charset="0"/>
                <a:ea typeface="+mn-ea"/>
                <a:cs typeface="Calibri" panose="020F0502020204030204" pitchFamily="34" charset="0"/>
              </a:rPr>
              <a:t>Helen </a:t>
            </a:r>
            <a:r>
              <a:rPr lang="en-GB" sz="1800" err="1">
                <a:solidFill>
                  <a:schemeClr val="dk1"/>
                </a:solidFill>
                <a:latin typeface="Calibri" panose="020F0502020204030204" pitchFamily="34" charset="0"/>
                <a:ea typeface="+mn-ea"/>
                <a:cs typeface="Calibri" panose="020F0502020204030204" pitchFamily="34" charset="0"/>
              </a:rPr>
              <a:t>Hupton</a:t>
            </a:r>
            <a:r>
              <a:rPr lang="en-GB" sz="1800">
                <a:solidFill>
                  <a:schemeClr val="dk1"/>
                </a:solidFill>
                <a:latin typeface="Calibri" panose="020F0502020204030204" pitchFamily="34" charset="0"/>
                <a:ea typeface="+mn-ea"/>
                <a:cs typeface="Calibri" panose="020F0502020204030204" pitchFamily="34" charset="0"/>
              </a:rPr>
              <a:t> - Clerk to West Bletchley Council.</a:t>
            </a:r>
          </a:p>
          <a:p>
            <a:pPr marL="285750" indent="-285750" algn="l">
              <a:buFont typeface="Arial" panose="020B0604020202020204" pitchFamily="34" charset="0"/>
              <a:buChar char="•"/>
            </a:pPr>
            <a:r>
              <a:rPr lang="en-GB" sz="1800">
                <a:solidFill>
                  <a:schemeClr val="dk1"/>
                </a:solidFill>
                <a:latin typeface="Calibri" panose="020F0502020204030204" pitchFamily="34" charset="0"/>
                <a:ea typeface="+mn-ea"/>
                <a:cs typeface="Calibri" panose="020F0502020204030204" pitchFamily="34" charset="0"/>
              </a:rPr>
              <a:t>Angie </a:t>
            </a:r>
            <a:r>
              <a:rPr lang="en-GB" sz="1800" err="1">
                <a:solidFill>
                  <a:schemeClr val="dk1"/>
                </a:solidFill>
                <a:latin typeface="Calibri" panose="020F0502020204030204" pitchFamily="34" charset="0"/>
                <a:ea typeface="+mn-ea"/>
                <a:cs typeface="Calibri" panose="020F0502020204030204" pitchFamily="34" charset="0"/>
              </a:rPr>
              <a:t>Ravn-Aagaard</a:t>
            </a:r>
            <a:r>
              <a:rPr lang="en-GB" sz="1800">
                <a:solidFill>
                  <a:schemeClr val="dk1"/>
                </a:solidFill>
                <a:latin typeface="Calibri" panose="020F0502020204030204" pitchFamily="34" charset="0"/>
                <a:ea typeface="+mn-ea"/>
                <a:cs typeface="Calibri" panose="020F0502020204030204" pitchFamily="34" charset="0"/>
              </a:rPr>
              <a:t> - Treasurer of the Consortium of Bletchley Residents Associations (COBRA).</a:t>
            </a:r>
          </a:p>
          <a:p>
            <a:pPr marL="285750" indent="-285750" algn="l">
              <a:buFont typeface="Arial" panose="020B0604020202020204" pitchFamily="34" charset="0"/>
              <a:buChar char="•"/>
            </a:pPr>
            <a:r>
              <a:rPr lang="en-GB" sz="1800">
                <a:solidFill>
                  <a:schemeClr val="dk1"/>
                </a:solidFill>
                <a:latin typeface="Calibri" panose="020F0502020204030204" pitchFamily="34" charset="0"/>
                <a:ea typeface="+mn-ea"/>
                <a:cs typeface="Calibri" panose="020F0502020204030204" pitchFamily="34" charset="0"/>
              </a:rPr>
              <a:t>Ian Revell - CEO of MK Community Foundation.</a:t>
            </a:r>
          </a:p>
          <a:p>
            <a:pPr marL="285750" indent="-285750" algn="l">
              <a:buFont typeface="Arial" panose="020B0604020202020204" pitchFamily="34" charset="0"/>
              <a:buChar char="•"/>
            </a:pPr>
            <a:r>
              <a:rPr lang="en-GB" sz="1800">
                <a:solidFill>
                  <a:schemeClr val="dk1"/>
                </a:solidFill>
                <a:latin typeface="Calibri" panose="020F0502020204030204" pitchFamily="34" charset="0"/>
                <a:ea typeface="+mn-ea"/>
                <a:cs typeface="Calibri" panose="020F0502020204030204" pitchFamily="34" charset="0"/>
              </a:rPr>
              <a:t>Oliver Mytton - Deputy Director of Public Health at Milton Keynes Council.</a:t>
            </a:r>
          </a:p>
          <a:p>
            <a:pPr marL="285750" indent="-285750" algn="l">
              <a:buFont typeface="Arial" panose="020B0604020202020204" pitchFamily="34" charset="0"/>
              <a:buChar char="•"/>
            </a:pPr>
            <a:r>
              <a:rPr lang="en-GB" sz="1800">
                <a:solidFill>
                  <a:schemeClr val="dk1"/>
                </a:solidFill>
                <a:latin typeface="Calibri" panose="020F0502020204030204" pitchFamily="34" charset="0"/>
                <a:ea typeface="+mn-ea"/>
                <a:cs typeface="Calibri" panose="020F0502020204030204" pitchFamily="34" charset="0"/>
              </a:rPr>
              <a:t>Hilary Chipping - CEO at the South East Midlands Local Enterprise Partnership.</a:t>
            </a:r>
          </a:p>
          <a:p>
            <a:pPr marL="285750" indent="-285750" algn="l">
              <a:buFont typeface="Arial" panose="020B0604020202020204" pitchFamily="34" charset="0"/>
              <a:buChar char="•"/>
            </a:pPr>
            <a:r>
              <a:rPr lang="en-GB" sz="1800">
                <a:solidFill>
                  <a:schemeClr val="dk1"/>
                </a:solidFill>
                <a:latin typeface="Calibri" panose="020F0502020204030204" pitchFamily="34" charset="0"/>
                <a:ea typeface="+mn-ea"/>
                <a:cs typeface="Calibri" panose="020F0502020204030204" pitchFamily="34" charset="0"/>
              </a:rPr>
              <a:t>Iain Stewart MP - Member of Parliament for Milton Keynes South.</a:t>
            </a:r>
          </a:p>
          <a:p>
            <a:pPr algn="l"/>
            <a:endParaRPr lang="en-GB" sz="1800">
              <a:latin typeface="Calibri" panose="020F0502020204030204" pitchFamily="34" charset="0"/>
            </a:endParaRPr>
          </a:p>
          <a:p>
            <a:pPr algn="l"/>
            <a:r>
              <a:rPr lang="en-GB" sz="1800">
                <a:latin typeface="Calibri" panose="020F0502020204030204" pitchFamily="34" charset="0"/>
              </a:rPr>
              <a:t>**Additional attendees are required on an ad-hoc basis depending on the agenda**</a:t>
            </a:r>
            <a:br>
              <a:rPr lang="en-GB" sz="1800">
                <a:latin typeface="Calibri" panose="020F0502020204030204" pitchFamily="34" charset="0"/>
              </a:rPr>
            </a:br>
            <a:endParaRPr lang="en-GB" sz="1800">
              <a:latin typeface="Calibri" panose="020F0502020204030204" pitchFamily="34" charset="0"/>
            </a:endParaRPr>
          </a:p>
        </p:txBody>
      </p:sp>
      <p:pic>
        <p:nvPicPr>
          <p:cNvPr id="4" name="Picture 3">
            <a:extLst>
              <a:ext uri="{FF2B5EF4-FFF2-40B4-BE49-F238E27FC236}">
                <a16:creationId xmlns:a16="http://schemas.microsoft.com/office/drawing/2014/main" id="{3CD7D314-8B1A-4178-9352-1E7901B6B23B}"/>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52679864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4443540" y="387068"/>
            <a:ext cx="7135900" cy="584149"/>
          </a:xfrm>
          <a:prstGeom prst="rect">
            <a:avLst/>
          </a:prstGeom>
          <a:noFill/>
          <a:ln>
            <a:noFill/>
          </a:ln>
        </p:spPr>
        <p:txBody>
          <a:bodyPr spcFirstLastPara="1" wrap="square" lIns="0" tIns="0" rIns="0" bIns="0" anchor="t" anchorCtr="0">
            <a:noAutofit/>
          </a:bodyPr>
          <a:lstStyle/>
          <a:p>
            <a:pPr marL="0" indent="0"/>
            <a:r>
              <a:rPr lang="en-GB" sz="4000">
                <a:solidFill>
                  <a:schemeClr val="accent2"/>
                </a:solidFill>
                <a:latin typeface="Calibri" panose="020F0502020204030204" pitchFamily="34" charset="0"/>
                <a:cs typeface="Calibri" panose="020F0502020204030204" pitchFamily="34" charset="0"/>
              </a:rPr>
              <a:t>Intervention Area</a:t>
            </a:r>
            <a:endParaRPr lang="en-GB" sz="4000" b="1">
              <a:solidFill>
                <a:schemeClr val="accent2"/>
              </a:solidFill>
              <a:latin typeface="Calibri" panose="020F0502020204030204" pitchFamily="34" charset="0"/>
              <a:cs typeface="Calibri" panose="020F0502020204030204" pitchFamily="34" charset="0"/>
            </a:endParaRPr>
          </a:p>
          <a:p>
            <a:pPr marL="0" lvl="0" indent="0"/>
            <a:endParaRPr lang="en-GB" sz="4000">
              <a:solidFill>
                <a:schemeClr val="accent2"/>
              </a:solidFill>
              <a:latin typeface="Calibri" panose="020F0502020204030204" pitchFamily="34" charset="0"/>
              <a:cs typeface="Calibri" panose="020F0502020204030204" pitchFamily="34" charset="0"/>
            </a:endParaRPr>
          </a:p>
        </p:txBody>
      </p:sp>
      <p:pic>
        <p:nvPicPr>
          <p:cNvPr id="6" name="Picture 5" descr="Map&#10;&#10;Description automatically generated">
            <a:extLst>
              <a:ext uri="{FF2B5EF4-FFF2-40B4-BE49-F238E27FC236}">
                <a16:creationId xmlns:a16="http://schemas.microsoft.com/office/drawing/2014/main" id="{A1E9A443-0093-4626-8F76-FF38CB2192A9}"/>
              </a:ext>
            </a:extLst>
          </p:cNvPr>
          <p:cNvPicPr>
            <a:picLocks noChangeAspect="1"/>
          </p:cNvPicPr>
          <p:nvPr/>
        </p:nvPicPr>
        <p:blipFill>
          <a:blip r:embed="rId3"/>
          <a:stretch>
            <a:fillRect/>
          </a:stretch>
        </p:blipFill>
        <p:spPr>
          <a:xfrm>
            <a:off x="700122" y="1176792"/>
            <a:ext cx="10642696" cy="5002065"/>
          </a:xfrm>
          <a:prstGeom prst="rect">
            <a:avLst/>
          </a:prstGeom>
        </p:spPr>
      </p:pic>
      <p:pic>
        <p:nvPicPr>
          <p:cNvPr id="7" name="Picture 6">
            <a:extLst>
              <a:ext uri="{FF2B5EF4-FFF2-40B4-BE49-F238E27FC236}">
                <a16:creationId xmlns:a16="http://schemas.microsoft.com/office/drawing/2014/main" id="{CFCB3DC7-E952-4574-AA38-36D6A04F30DA}"/>
              </a:ext>
            </a:extLst>
          </p:cNvPr>
          <p:cNvPicPr>
            <a:picLocks noChangeAspect="1"/>
          </p:cNvPicPr>
          <p:nvPr/>
        </p:nvPicPr>
        <p:blipFill rotWithShape="1">
          <a:blip r:embed="rId4"/>
          <a:srcRect b="19620"/>
          <a:stretch/>
        </p:blipFill>
        <p:spPr>
          <a:xfrm>
            <a:off x="190530" y="203963"/>
            <a:ext cx="2530059" cy="798764"/>
          </a:xfrm>
          <a:prstGeom prst="rect">
            <a:avLst/>
          </a:prstGeom>
        </p:spPr>
      </p:pic>
    </p:spTree>
    <p:extLst>
      <p:ext uri="{BB962C8B-B14F-4D97-AF65-F5344CB8AC3E}">
        <p14:creationId xmlns:p14="http://schemas.microsoft.com/office/powerpoint/2010/main" val="295368247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4354765" y="288071"/>
            <a:ext cx="7135900" cy="584149"/>
          </a:xfrm>
          <a:prstGeom prst="rect">
            <a:avLst/>
          </a:prstGeom>
          <a:noFill/>
          <a:ln>
            <a:noFill/>
          </a:ln>
        </p:spPr>
        <p:txBody>
          <a:bodyPr spcFirstLastPara="1" wrap="square" lIns="0" tIns="0" rIns="0" bIns="0" anchor="t" anchorCtr="0">
            <a:noAutofit/>
          </a:bodyPr>
          <a:lstStyle/>
          <a:p>
            <a:pPr marL="0" indent="0"/>
            <a:r>
              <a:rPr lang="en-GB" sz="4000">
                <a:solidFill>
                  <a:schemeClr val="accent2"/>
                </a:solidFill>
                <a:latin typeface="Calibri" panose="020F0502020204030204" pitchFamily="34" charset="0"/>
                <a:cs typeface="Calibri" panose="020F0502020204030204" pitchFamily="34" charset="0"/>
              </a:rPr>
              <a:t>The Projects</a:t>
            </a:r>
            <a:endParaRPr lang="en-GB" sz="4000" b="1">
              <a:solidFill>
                <a:schemeClr val="accent2"/>
              </a:solidFill>
              <a:latin typeface="Calibri" panose="020F0502020204030204" pitchFamily="34" charset="0"/>
              <a:cs typeface="Calibri" panose="020F0502020204030204" pitchFamily="34" charset="0"/>
            </a:endParaRPr>
          </a:p>
          <a:p>
            <a:pPr marL="0" lvl="0" indent="0"/>
            <a:endParaRPr lang="en-GB" sz="4000">
              <a:solidFill>
                <a:schemeClr val="accent2"/>
              </a:solidFill>
              <a:latin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A2DC6138-5F83-4F95-BC44-6ED6721E4CBB}"/>
              </a:ext>
            </a:extLst>
          </p:cNvPr>
          <p:cNvGraphicFramePr>
            <a:graphicFrameLocks noGrp="1"/>
          </p:cNvGraphicFramePr>
          <p:nvPr>
            <p:extLst>
              <p:ext uri="{D42A27DB-BD31-4B8C-83A1-F6EECF244321}">
                <p14:modId xmlns:p14="http://schemas.microsoft.com/office/powerpoint/2010/main" val="371221063"/>
              </p:ext>
            </p:extLst>
          </p:nvPr>
        </p:nvGraphicFramePr>
        <p:xfrm>
          <a:off x="2219765" y="1389857"/>
          <a:ext cx="8202620" cy="4575933"/>
        </p:xfrm>
        <a:graphic>
          <a:graphicData uri="http://schemas.openxmlformats.org/drawingml/2006/table">
            <a:tbl>
              <a:tblPr firstRow="1" bandRow="1">
                <a:tableStyleId>{D7AC3CCA-C797-4891-BE02-D94E43425B78}</a:tableStyleId>
              </a:tblPr>
              <a:tblGrid>
                <a:gridCol w="8202620">
                  <a:extLst>
                    <a:ext uri="{9D8B030D-6E8A-4147-A177-3AD203B41FA5}">
                      <a16:colId xmlns:a16="http://schemas.microsoft.com/office/drawing/2014/main" val="1921084868"/>
                    </a:ext>
                  </a:extLst>
                </a:gridCol>
              </a:tblGrid>
              <a:tr h="508437">
                <a:tc>
                  <a:txBody>
                    <a:bodyPr/>
                    <a:lstStyle/>
                    <a:p>
                      <a:r>
                        <a:rPr lang="en-GB" sz="18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Innovation Hub/Centre</a:t>
                      </a:r>
                    </a:p>
                  </a:txBody>
                  <a:tcPr marL="127724" marR="127724" marT="63863" marB="63863"/>
                </a:tc>
                <a:extLst>
                  <a:ext uri="{0D108BD9-81ED-4DB2-BD59-A6C34878D82A}">
                    <a16:rowId xmlns:a16="http://schemas.microsoft.com/office/drawing/2014/main" val="825825125"/>
                  </a:ext>
                </a:extLst>
              </a:tr>
              <a:tr h="508437">
                <a:tc>
                  <a:txBody>
                    <a:bodyPr/>
                    <a:lstStyle/>
                    <a:p>
                      <a:r>
                        <a:rPr lang="en-GB" sz="18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Revolving Development Fund (RDF)</a:t>
                      </a:r>
                    </a:p>
                  </a:txBody>
                  <a:tcPr marL="127724" marR="127724" marT="63863" marB="63863"/>
                </a:tc>
                <a:extLst>
                  <a:ext uri="{0D108BD9-81ED-4DB2-BD59-A6C34878D82A}">
                    <a16:rowId xmlns:a16="http://schemas.microsoft.com/office/drawing/2014/main" val="3233212571"/>
                  </a:ext>
                </a:extLst>
              </a:tr>
              <a:tr h="508437">
                <a:tc>
                  <a:txBody>
                    <a:bodyPr/>
                    <a:lstStyle/>
                    <a:p>
                      <a:r>
                        <a:rPr lang="en-GB" sz="1800" b="0" i="0" u="none" strike="noStrike" cap="none">
                          <a:solidFill>
                            <a:schemeClr val="dk1"/>
                          </a:solidFill>
                          <a:effectLst/>
                          <a:latin typeface="Calibri" panose="020F0502020204030204" pitchFamily="34" charset="0"/>
                          <a:ea typeface="+mn-ea"/>
                          <a:cs typeface="Calibri" panose="020F0502020204030204" pitchFamily="34" charset="0"/>
                          <a:sym typeface="Arial"/>
                        </a:rPr>
                        <a:t>Transport Hub</a:t>
                      </a:r>
                    </a:p>
                  </a:txBody>
                  <a:tcPr marL="127724" marR="127724" marT="63863" marB="63863"/>
                </a:tc>
                <a:extLst>
                  <a:ext uri="{0D108BD9-81ED-4DB2-BD59-A6C34878D82A}">
                    <a16:rowId xmlns:a16="http://schemas.microsoft.com/office/drawing/2014/main" val="770204924"/>
                  </a:ext>
                </a:extLst>
              </a:tr>
              <a:tr h="508437">
                <a:tc>
                  <a:txBody>
                    <a:bodyPr/>
                    <a:lstStyle/>
                    <a:p>
                      <a:r>
                        <a:rPr lang="en-GB" sz="1800" b="0" i="0" u="none" strike="noStrike" cap="none">
                          <a:solidFill>
                            <a:schemeClr val="dk1"/>
                          </a:solidFill>
                          <a:effectLst/>
                          <a:latin typeface="Calibri" panose="020F0502020204030204" pitchFamily="34" charset="0"/>
                          <a:ea typeface="+mn-ea"/>
                          <a:cs typeface="Calibri" panose="020F0502020204030204" pitchFamily="34" charset="0"/>
                          <a:sym typeface="Arial"/>
                        </a:rPr>
                        <a:t>Public Realm Improvement (PRI)</a:t>
                      </a:r>
                    </a:p>
                  </a:txBody>
                  <a:tcPr marL="127724" marR="127724" marT="63863" marB="63863"/>
                </a:tc>
                <a:extLst>
                  <a:ext uri="{0D108BD9-81ED-4DB2-BD59-A6C34878D82A}">
                    <a16:rowId xmlns:a16="http://schemas.microsoft.com/office/drawing/2014/main" val="1325683757"/>
                  </a:ext>
                </a:extLst>
              </a:tr>
              <a:tr h="508437">
                <a:tc>
                  <a:txBody>
                    <a:bodyPr/>
                    <a:lstStyle/>
                    <a:p>
                      <a:r>
                        <a:rPr lang="en-GB" sz="1800" b="0" i="0" u="none" strike="noStrike" cap="none" err="1">
                          <a:solidFill>
                            <a:schemeClr val="dk1"/>
                          </a:solidFill>
                          <a:effectLst/>
                          <a:latin typeface="Calibri" panose="020F0502020204030204" pitchFamily="34" charset="0"/>
                          <a:ea typeface="+mn-ea"/>
                          <a:cs typeface="Calibri" panose="020F0502020204030204" pitchFamily="34" charset="0"/>
                          <a:sym typeface="Arial"/>
                        </a:rPr>
                        <a:t>Redway</a:t>
                      </a:r>
                      <a:r>
                        <a:rPr lang="en-GB" sz="1800" b="0" i="0" u="none" strike="noStrike" cap="none">
                          <a:solidFill>
                            <a:schemeClr val="dk1"/>
                          </a:solidFill>
                          <a:effectLst/>
                          <a:latin typeface="Calibri" panose="020F0502020204030204" pitchFamily="34" charset="0"/>
                          <a:ea typeface="+mn-ea"/>
                          <a:cs typeface="Calibri" panose="020F0502020204030204" pitchFamily="34" charset="0"/>
                          <a:sym typeface="Arial"/>
                        </a:rPr>
                        <a:t> Improvements </a:t>
                      </a:r>
                    </a:p>
                  </a:txBody>
                  <a:tcPr marL="127724" marR="127724" marT="63863" marB="63863"/>
                </a:tc>
                <a:extLst>
                  <a:ext uri="{0D108BD9-81ED-4DB2-BD59-A6C34878D82A}">
                    <a16:rowId xmlns:a16="http://schemas.microsoft.com/office/drawing/2014/main" val="1996073797"/>
                  </a:ext>
                </a:extLst>
              </a:tr>
              <a:tr h="508437">
                <a:tc>
                  <a:txBody>
                    <a:bodyPr/>
                    <a:lstStyle/>
                    <a:p>
                      <a:r>
                        <a:rPr lang="en-GB" sz="1800" b="0" i="0" u="none" strike="noStrike" cap="none">
                          <a:solidFill>
                            <a:schemeClr val="dk1"/>
                          </a:solidFill>
                          <a:effectLst/>
                          <a:latin typeface="Calibri" panose="020F0502020204030204" pitchFamily="34" charset="0"/>
                          <a:ea typeface="+mn-ea"/>
                          <a:cs typeface="Calibri" panose="020F0502020204030204" pitchFamily="34" charset="0"/>
                          <a:sym typeface="Arial"/>
                        </a:rPr>
                        <a:t>Technology Park Bletchley</a:t>
                      </a:r>
                    </a:p>
                  </a:txBody>
                  <a:tcPr marL="127724" marR="127724" marT="63863" marB="63863"/>
                </a:tc>
                <a:extLst>
                  <a:ext uri="{0D108BD9-81ED-4DB2-BD59-A6C34878D82A}">
                    <a16:rowId xmlns:a16="http://schemas.microsoft.com/office/drawing/2014/main" val="1762060100"/>
                  </a:ext>
                </a:extLst>
              </a:tr>
              <a:tr h="508437">
                <a:tc>
                  <a:txBody>
                    <a:bodyPr/>
                    <a:lstStyle/>
                    <a:p>
                      <a:r>
                        <a:rPr lang="en-GB" sz="1800" b="0" i="0" u="none" strike="noStrike" cap="none">
                          <a:solidFill>
                            <a:schemeClr val="dk1"/>
                          </a:solidFill>
                          <a:effectLst/>
                          <a:latin typeface="Calibri" panose="020F0502020204030204" pitchFamily="34" charset="0"/>
                          <a:ea typeface="+mn-ea"/>
                          <a:cs typeface="Calibri" panose="020F0502020204030204" pitchFamily="34" charset="0"/>
                          <a:sym typeface="Arial"/>
                        </a:rPr>
                        <a:t>Transformation at Bletchley Park</a:t>
                      </a:r>
                    </a:p>
                  </a:txBody>
                  <a:tcPr marL="127724" marR="127724" marT="63863" marB="63863"/>
                </a:tc>
                <a:extLst>
                  <a:ext uri="{0D108BD9-81ED-4DB2-BD59-A6C34878D82A}">
                    <a16:rowId xmlns:a16="http://schemas.microsoft.com/office/drawing/2014/main" val="3895486526"/>
                  </a:ext>
                </a:extLst>
              </a:tr>
              <a:tr h="508437">
                <a:tc>
                  <a:txBody>
                    <a:bodyPr/>
                    <a:lstStyle/>
                    <a:p>
                      <a:r>
                        <a:rPr lang="en-GB" sz="1800" b="0" i="0" u="none" strike="noStrike" cap="none">
                          <a:solidFill>
                            <a:schemeClr val="dk1"/>
                          </a:solidFill>
                          <a:effectLst/>
                          <a:latin typeface="Calibri" panose="020F0502020204030204" pitchFamily="34" charset="0"/>
                          <a:ea typeface="+mn-ea"/>
                          <a:cs typeface="Calibri" panose="020F0502020204030204" pitchFamily="34" charset="0"/>
                          <a:sym typeface="Arial"/>
                        </a:rPr>
                        <a:t>Fibre Connectivity </a:t>
                      </a:r>
                    </a:p>
                  </a:txBody>
                  <a:tcPr marL="127724" marR="127724" marT="63863" marB="63863"/>
                </a:tc>
                <a:extLst>
                  <a:ext uri="{0D108BD9-81ED-4DB2-BD59-A6C34878D82A}">
                    <a16:rowId xmlns:a16="http://schemas.microsoft.com/office/drawing/2014/main" val="447069377"/>
                  </a:ext>
                </a:extLst>
              </a:tr>
              <a:tr h="508437">
                <a:tc>
                  <a:txBody>
                    <a:bodyPr/>
                    <a:lstStyle/>
                    <a:p>
                      <a:r>
                        <a:rPr lang="en-GB" sz="18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Active Marketing of Vacant Sites (</a:t>
                      </a:r>
                      <a:r>
                        <a:rPr lang="en-GB" sz="18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rPr>
                        <a:t>AMoVS</a:t>
                      </a:r>
                      <a:r>
                        <a:rPr lang="en-GB" sz="18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a:t>
                      </a:r>
                    </a:p>
                  </a:txBody>
                  <a:tcPr marL="127724" marR="127724" marT="63863" marB="63863"/>
                </a:tc>
                <a:extLst>
                  <a:ext uri="{0D108BD9-81ED-4DB2-BD59-A6C34878D82A}">
                    <a16:rowId xmlns:a16="http://schemas.microsoft.com/office/drawing/2014/main" val="2304970796"/>
                  </a:ext>
                </a:extLst>
              </a:tr>
            </a:tbl>
          </a:graphicData>
        </a:graphic>
      </p:graphicFrame>
      <p:pic>
        <p:nvPicPr>
          <p:cNvPr id="5" name="Picture 4">
            <a:extLst>
              <a:ext uri="{FF2B5EF4-FFF2-40B4-BE49-F238E27FC236}">
                <a16:creationId xmlns:a16="http://schemas.microsoft.com/office/drawing/2014/main" id="{56685BAA-FEE9-4345-AD47-784722A59A60}"/>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18365355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4354765" y="311270"/>
            <a:ext cx="7135900" cy="584149"/>
          </a:xfrm>
          <a:prstGeom prst="rect">
            <a:avLst/>
          </a:prstGeom>
          <a:noFill/>
          <a:ln>
            <a:noFill/>
          </a:ln>
        </p:spPr>
        <p:txBody>
          <a:bodyPr spcFirstLastPara="1" wrap="square" lIns="0" tIns="0" rIns="0" bIns="0" anchor="t" anchorCtr="0">
            <a:noAutofit/>
          </a:bodyPr>
          <a:lstStyle/>
          <a:p>
            <a:pPr marL="0" indent="0"/>
            <a:r>
              <a:rPr lang="en-GB" sz="4000">
                <a:solidFill>
                  <a:schemeClr val="accent2"/>
                </a:solidFill>
                <a:latin typeface="Calibri" panose="020F0502020204030204" pitchFamily="34" charset="0"/>
                <a:cs typeface="Calibri" panose="020F0502020204030204" pitchFamily="34" charset="0"/>
              </a:rPr>
              <a:t>Innovation Hub</a:t>
            </a:r>
          </a:p>
        </p:txBody>
      </p:sp>
      <p:graphicFrame>
        <p:nvGraphicFramePr>
          <p:cNvPr id="5" name="Table 4">
            <a:extLst>
              <a:ext uri="{FF2B5EF4-FFF2-40B4-BE49-F238E27FC236}">
                <a16:creationId xmlns:a16="http://schemas.microsoft.com/office/drawing/2014/main" id="{1285DCC6-6FA0-4336-B1E9-0C1C1CB305CC}"/>
              </a:ext>
            </a:extLst>
          </p:cNvPr>
          <p:cNvGraphicFramePr>
            <a:graphicFrameLocks noGrp="1"/>
          </p:cNvGraphicFramePr>
          <p:nvPr>
            <p:extLst>
              <p:ext uri="{D42A27DB-BD31-4B8C-83A1-F6EECF244321}">
                <p14:modId xmlns:p14="http://schemas.microsoft.com/office/powerpoint/2010/main" val="189433499"/>
              </p:ext>
            </p:extLst>
          </p:nvPr>
        </p:nvGraphicFramePr>
        <p:xfrm>
          <a:off x="640665" y="1333859"/>
          <a:ext cx="10850000" cy="4990360"/>
        </p:xfrm>
        <a:graphic>
          <a:graphicData uri="http://schemas.openxmlformats.org/drawingml/2006/table">
            <a:tbl>
              <a:tblPr firstRow="1" bandRow="1">
                <a:tableStyleId>{D7AC3CCA-C797-4891-BE02-D94E43425B78}</a:tableStyleId>
              </a:tblPr>
              <a:tblGrid>
                <a:gridCol w="4746942">
                  <a:extLst>
                    <a:ext uri="{9D8B030D-6E8A-4147-A177-3AD203B41FA5}">
                      <a16:colId xmlns:a16="http://schemas.microsoft.com/office/drawing/2014/main" val="1921084868"/>
                    </a:ext>
                  </a:extLst>
                </a:gridCol>
                <a:gridCol w="6103058">
                  <a:extLst>
                    <a:ext uri="{9D8B030D-6E8A-4147-A177-3AD203B41FA5}">
                      <a16:colId xmlns:a16="http://schemas.microsoft.com/office/drawing/2014/main" val="2764830897"/>
                    </a:ext>
                  </a:extLst>
                </a:gridCol>
              </a:tblGrid>
              <a:tr h="703800">
                <a:tc>
                  <a:txBody>
                    <a:bodyPr/>
                    <a:lstStyle/>
                    <a:p>
                      <a:r>
                        <a:rPr lang="en-GB" sz="1600" b="1" i="0" u="none" strike="noStrike" cap="none">
                          <a:solidFill>
                            <a:schemeClr val="dk1"/>
                          </a:solidFill>
                          <a:latin typeface="Calibri" panose="020F0502020204030204" pitchFamily="34" charset="0"/>
                          <a:ea typeface="+mn-ea"/>
                          <a:cs typeface="+mn-cs"/>
                          <a:sym typeface="Arial"/>
                        </a:rPr>
                        <a:t>Project Objective:</a:t>
                      </a:r>
                    </a:p>
                  </a:txBody>
                  <a:tcPr marL="144637" marR="144637" marT="72320" marB="72320"/>
                </a:tc>
                <a:tc>
                  <a:txBody>
                    <a:bodyPr/>
                    <a:lstStyle/>
                    <a:p>
                      <a:r>
                        <a:rPr lang="en-GB" sz="1600" b="0" i="0" u="none" strike="noStrike" cap="none">
                          <a:solidFill>
                            <a:schemeClr val="dk1"/>
                          </a:solidFill>
                          <a:latin typeface="Calibri" panose="020F0502020204030204" pitchFamily="34" charset="0"/>
                          <a:ea typeface="+mn-ea"/>
                          <a:cs typeface="+mn-cs"/>
                          <a:sym typeface="Arial"/>
                        </a:rPr>
                        <a:t>Redevelop the former Fire Station and Police Station sites into a new Innovation Hub</a:t>
                      </a:r>
                    </a:p>
                  </a:txBody>
                  <a:tcPr marL="144637" marR="144637" marT="72320" marB="72320"/>
                </a:tc>
                <a:extLst>
                  <a:ext uri="{0D108BD9-81ED-4DB2-BD59-A6C34878D82A}">
                    <a16:rowId xmlns:a16="http://schemas.microsoft.com/office/drawing/2014/main" val="825825125"/>
                  </a:ext>
                </a:extLst>
              </a:tr>
              <a:tr h="444930">
                <a:tc>
                  <a:txBody>
                    <a:bodyPr/>
                    <a:lstStyle/>
                    <a:p>
                      <a:r>
                        <a:rPr lang="en-GB" sz="1600" b="1" i="0" u="none" strike="noStrike" cap="none">
                          <a:solidFill>
                            <a:schemeClr val="dk1"/>
                          </a:solidFill>
                          <a:latin typeface="Calibri" panose="020F0502020204030204" pitchFamily="34" charset="0"/>
                          <a:ea typeface="+mn-ea"/>
                          <a:cs typeface="+mn-cs"/>
                          <a:sym typeface="Arial"/>
                        </a:rPr>
                        <a:t>Business Case Progress:</a:t>
                      </a:r>
                    </a:p>
                  </a:txBody>
                  <a:tcPr marL="144637" marR="144637" marT="72320" marB="72320"/>
                </a:tc>
                <a:tc>
                  <a:txBody>
                    <a:bodyPr/>
                    <a:lstStyle/>
                    <a:p>
                      <a:r>
                        <a:rPr lang="en-GB" sz="1600" b="0" i="0" u="none" strike="noStrike" cap="none" dirty="0">
                          <a:solidFill>
                            <a:schemeClr val="dk1"/>
                          </a:solidFill>
                          <a:latin typeface="Calibri" panose="020F0502020204030204" pitchFamily="34" charset="0"/>
                          <a:ea typeface="+mn-ea"/>
                          <a:cs typeface="+mn-cs"/>
                          <a:sym typeface="Arial"/>
                        </a:rPr>
                        <a:t>Approved January 2023 first release of funds received April 2023</a:t>
                      </a:r>
                    </a:p>
                  </a:txBody>
                  <a:tcPr marL="144637" marR="144637" marT="72320" marB="72320"/>
                </a:tc>
                <a:extLst>
                  <a:ext uri="{0D108BD9-81ED-4DB2-BD59-A6C34878D82A}">
                    <a16:rowId xmlns:a16="http://schemas.microsoft.com/office/drawing/2014/main" val="3233212571"/>
                  </a:ext>
                </a:extLst>
              </a:tr>
              <a:tr h="444930">
                <a:tc>
                  <a:txBody>
                    <a:bodyPr/>
                    <a:lstStyle/>
                    <a:p>
                      <a:r>
                        <a:rPr lang="en-GB" sz="1600" b="1" i="0" u="none" strike="noStrike" cap="none">
                          <a:solidFill>
                            <a:schemeClr val="dk1"/>
                          </a:solidFill>
                          <a:latin typeface="Calibri" panose="020F0502020204030204" pitchFamily="34" charset="0"/>
                          <a:ea typeface="+mn-ea"/>
                          <a:cs typeface="+mn-cs"/>
                          <a:sym typeface="Arial"/>
                        </a:rPr>
                        <a:t>Project Value:</a:t>
                      </a:r>
                    </a:p>
                  </a:txBody>
                  <a:tcPr marL="144637" marR="144637" marT="72320" marB="72320"/>
                </a:tc>
                <a:tc>
                  <a:txBody>
                    <a:bodyPr/>
                    <a:lstStyle/>
                    <a:p>
                      <a:r>
                        <a:rPr lang="en-GB" sz="1600" b="0" i="0" u="none" strike="noStrike" cap="none" dirty="0">
                          <a:solidFill>
                            <a:schemeClr val="dk1"/>
                          </a:solidFill>
                          <a:latin typeface="Calibri" panose="020F0502020204030204" pitchFamily="34" charset="0"/>
                          <a:ea typeface="+mn-ea"/>
                          <a:cs typeface="+mn-cs"/>
                          <a:sym typeface="Arial"/>
                        </a:rPr>
                        <a:t>£3,662,345</a:t>
                      </a:r>
                    </a:p>
                  </a:txBody>
                  <a:tcPr marL="144637" marR="144637" marT="72320" marB="72320"/>
                </a:tc>
                <a:extLst>
                  <a:ext uri="{0D108BD9-81ED-4DB2-BD59-A6C34878D82A}">
                    <a16:rowId xmlns:a16="http://schemas.microsoft.com/office/drawing/2014/main" val="1984394014"/>
                  </a:ext>
                </a:extLst>
              </a:tr>
              <a:tr h="444930">
                <a:tc>
                  <a:txBody>
                    <a:bodyPr/>
                    <a:lstStyle/>
                    <a:p>
                      <a:r>
                        <a:rPr lang="en-GB" sz="1600" b="1" i="0" u="none" strike="noStrike" cap="none">
                          <a:solidFill>
                            <a:schemeClr val="dk1"/>
                          </a:solidFill>
                          <a:latin typeface="Calibri" panose="020F0502020204030204" pitchFamily="34" charset="0"/>
                          <a:ea typeface="+mn-ea"/>
                          <a:cs typeface="+mn-cs"/>
                          <a:sym typeface="Arial"/>
                        </a:rPr>
                        <a:t>Delivery Body:</a:t>
                      </a:r>
                    </a:p>
                  </a:txBody>
                  <a:tcPr marL="144637" marR="144637" marT="72320" marB="72320"/>
                </a:tc>
                <a:tc>
                  <a:txBody>
                    <a:bodyPr/>
                    <a:lstStyle/>
                    <a:p>
                      <a:r>
                        <a:rPr lang="en-GB"/>
                        <a:t>Milton Keynes Development Partnership (MKDP)</a:t>
                      </a:r>
                    </a:p>
                  </a:txBody>
                  <a:tcPr marL="144637" marR="144637" marT="72320" marB="72320"/>
                </a:tc>
                <a:extLst>
                  <a:ext uri="{0D108BD9-81ED-4DB2-BD59-A6C34878D82A}">
                    <a16:rowId xmlns:a16="http://schemas.microsoft.com/office/drawing/2014/main" val="996023405"/>
                  </a:ext>
                </a:extLst>
              </a:tr>
              <a:tr h="444930">
                <a:tc gridSpan="2">
                  <a:txBody>
                    <a:bodyPr/>
                    <a:lstStyle/>
                    <a:p>
                      <a:r>
                        <a:rPr lang="en-GB" sz="1600" b="1" i="0" u="none" strike="noStrike" cap="none">
                          <a:solidFill>
                            <a:schemeClr val="dk1"/>
                          </a:solidFill>
                          <a:latin typeface="Calibri" panose="020F0502020204030204" pitchFamily="34" charset="0"/>
                          <a:ea typeface="+mn-ea"/>
                          <a:cs typeface="+mn-cs"/>
                          <a:sym typeface="Arial"/>
                        </a:rPr>
                        <a:t>Project Details :</a:t>
                      </a:r>
                    </a:p>
                  </a:txBody>
                  <a:tcPr marL="144637" marR="144637" marT="72320" marB="72320"/>
                </a:tc>
                <a:tc hMerge="1">
                  <a:txBody>
                    <a:bodyPr/>
                    <a:lstStyle/>
                    <a:p>
                      <a:endParaRPr lang="en-GB" sz="1500" b="0"/>
                    </a:p>
                  </a:txBody>
                  <a:tcPr marL="127724" marR="127724" marT="63863" marB="63863"/>
                </a:tc>
                <a:extLst>
                  <a:ext uri="{0D108BD9-81ED-4DB2-BD59-A6C34878D82A}">
                    <a16:rowId xmlns:a16="http://schemas.microsoft.com/office/drawing/2014/main" val="279603124"/>
                  </a:ext>
                </a:extLst>
              </a:tr>
              <a:tr h="1221542">
                <a:tc gridSpan="2">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400" b="0" i="0" u="none" strike="noStrike" cap="none" dirty="0">
                          <a:solidFill>
                            <a:schemeClr val="dk1"/>
                          </a:solidFill>
                          <a:effectLst/>
                          <a:latin typeface="+mn-lt"/>
                          <a:ea typeface="+mn-ea"/>
                          <a:cs typeface="+mn-cs"/>
                          <a:sym typeface="Arial"/>
                        </a:rPr>
                        <a:t>The funding ask from the Towns Fund will support construction and fit out of an Innovation Hub within the wider mixed-use development scheme at the station gateway. The proposed site is currently occupied by two derelict and prominent brownfield sites in Bletchley – the former fire and police stations. These sites are located immediately west of Bletchley Station on the main approach to Bletchley Town Centre.</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GB" sz="1400" b="0" i="0" u="none" strike="noStrike" cap="none" dirty="0">
                        <a:solidFill>
                          <a:schemeClr val="dk1"/>
                        </a:solidFill>
                        <a:effectLst/>
                        <a:latin typeface="+mn-lt"/>
                        <a:ea typeface="+mn-ea"/>
                        <a:cs typeface="+mn-cs"/>
                        <a:sym typeface="Arial"/>
                      </a:endParaRPr>
                    </a:p>
                    <a:p>
                      <a:pPr marL="171450" indent="-171450">
                        <a:buFont typeface="Arial" panose="020B0604020202020204" pitchFamily="34" charset="0"/>
                        <a:buChar char="•"/>
                      </a:pPr>
                      <a:r>
                        <a:rPr lang="en-GB" sz="1400" b="0" i="0" u="none" strike="noStrike" cap="none" dirty="0">
                          <a:solidFill>
                            <a:schemeClr val="dk1"/>
                          </a:solidFill>
                          <a:effectLst/>
                          <a:latin typeface="+mn-lt"/>
                          <a:ea typeface="+mn-ea"/>
                          <a:cs typeface="+mn-cs"/>
                          <a:sym typeface="Arial"/>
                        </a:rPr>
                        <a:t>The intention is to operate the Innovation Hub under a model that is commercially sustainable, led by a third party and does not require any revenue funding from MKCC.</a:t>
                      </a:r>
                    </a:p>
                    <a:p>
                      <a:endParaRPr lang="en-GB" sz="1400" b="0" i="0" u="none" strike="noStrike" cap="none" dirty="0">
                        <a:solidFill>
                          <a:schemeClr val="dk1"/>
                        </a:solidFill>
                        <a:effectLst/>
                        <a:latin typeface="+mn-lt"/>
                        <a:ea typeface="+mn-ea"/>
                        <a:cs typeface="+mn-cs"/>
                        <a:sym typeface="Arial"/>
                      </a:endParaRPr>
                    </a:p>
                    <a:p>
                      <a:pPr marL="171450" indent="-171450">
                        <a:buFont typeface="Arial" panose="020B0604020202020204" pitchFamily="34" charset="0"/>
                        <a:buChar char="•"/>
                      </a:pPr>
                      <a:r>
                        <a:rPr lang="en-GB" sz="1400" b="0" i="0" u="none" strike="noStrike" cap="none" dirty="0">
                          <a:solidFill>
                            <a:schemeClr val="dk1"/>
                          </a:solidFill>
                          <a:effectLst/>
                          <a:latin typeface="+mn-lt"/>
                          <a:ea typeface="+mn-ea"/>
                          <a:cs typeface="+mn-cs"/>
                          <a:sym typeface="Arial"/>
                        </a:rPr>
                        <a:t>The current proposal, once delivered, is expected to be of interest to a suitable operator due to the location, fit out funding and rent expectations. </a:t>
                      </a:r>
                    </a:p>
                    <a:p>
                      <a:endParaRPr lang="en-GB" sz="1500" b="0" kern="1200" dirty="0">
                        <a:solidFill>
                          <a:schemeClr val="dk1"/>
                        </a:solidFill>
                        <a:latin typeface="+mn-lt"/>
                        <a:ea typeface="+mn-ea"/>
                        <a:cs typeface="+mn-cs"/>
                      </a:endParaRPr>
                    </a:p>
                  </a:txBody>
                  <a:tcPr marL="144637" marR="144637" marT="72320" marB="72320"/>
                </a:tc>
                <a:tc hMerge="1">
                  <a:txBody>
                    <a:bodyPr/>
                    <a:lstStyle/>
                    <a:p>
                      <a:endParaRPr lang="en-GB"/>
                    </a:p>
                  </a:txBody>
                  <a:tcPr/>
                </a:tc>
                <a:extLst>
                  <a:ext uri="{0D108BD9-81ED-4DB2-BD59-A6C34878D82A}">
                    <a16:rowId xmlns:a16="http://schemas.microsoft.com/office/drawing/2014/main" val="3096677189"/>
                  </a:ext>
                </a:extLst>
              </a:tr>
            </a:tbl>
          </a:graphicData>
        </a:graphic>
      </p:graphicFrame>
      <p:pic>
        <p:nvPicPr>
          <p:cNvPr id="7" name="Picture 6">
            <a:extLst>
              <a:ext uri="{FF2B5EF4-FFF2-40B4-BE49-F238E27FC236}">
                <a16:creationId xmlns:a16="http://schemas.microsoft.com/office/drawing/2014/main" id="{CC75BF81-C87D-47E4-B695-9FE3FC28D773}"/>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238087101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2934338" y="292070"/>
            <a:ext cx="7789888" cy="584149"/>
          </a:xfrm>
          <a:prstGeom prst="rect">
            <a:avLst/>
          </a:prstGeom>
          <a:noFill/>
          <a:ln>
            <a:noFill/>
          </a:ln>
        </p:spPr>
        <p:txBody>
          <a:bodyPr spcFirstLastPara="1" wrap="square" lIns="0" tIns="0" rIns="0" bIns="0" anchor="t" anchorCtr="0">
            <a:noAutofit/>
          </a:bodyPr>
          <a:lstStyle/>
          <a:p>
            <a:pPr marL="0" indent="0"/>
            <a:r>
              <a:rPr lang="en-GB" sz="4000">
                <a:solidFill>
                  <a:schemeClr val="accent2"/>
                </a:solidFill>
                <a:latin typeface="Calibri" panose="020F0502020204030204" pitchFamily="34" charset="0"/>
                <a:cs typeface="Calibri" panose="020F0502020204030204" pitchFamily="34" charset="0"/>
              </a:rPr>
              <a:t>Revolving Development Fund (RDF)</a:t>
            </a:r>
          </a:p>
        </p:txBody>
      </p:sp>
      <p:graphicFrame>
        <p:nvGraphicFramePr>
          <p:cNvPr id="5" name="Table 4">
            <a:extLst>
              <a:ext uri="{FF2B5EF4-FFF2-40B4-BE49-F238E27FC236}">
                <a16:creationId xmlns:a16="http://schemas.microsoft.com/office/drawing/2014/main" id="{1285DCC6-6FA0-4336-B1E9-0C1C1CB305CC}"/>
              </a:ext>
            </a:extLst>
          </p:cNvPr>
          <p:cNvGraphicFramePr>
            <a:graphicFrameLocks noGrp="1"/>
          </p:cNvGraphicFramePr>
          <p:nvPr>
            <p:extLst>
              <p:ext uri="{D42A27DB-BD31-4B8C-83A1-F6EECF244321}">
                <p14:modId xmlns:p14="http://schemas.microsoft.com/office/powerpoint/2010/main" val="1075570120"/>
              </p:ext>
            </p:extLst>
          </p:nvPr>
        </p:nvGraphicFramePr>
        <p:xfrm>
          <a:off x="640665" y="1191816"/>
          <a:ext cx="10850000" cy="5005600"/>
        </p:xfrm>
        <a:graphic>
          <a:graphicData uri="http://schemas.openxmlformats.org/drawingml/2006/table">
            <a:tbl>
              <a:tblPr firstRow="1" bandRow="1">
                <a:tableStyleId>{D7AC3CCA-C797-4891-BE02-D94E43425B78}</a:tableStyleId>
              </a:tblPr>
              <a:tblGrid>
                <a:gridCol w="4746942">
                  <a:extLst>
                    <a:ext uri="{9D8B030D-6E8A-4147-A177-3AD203B41FA5}">
                      <a16:colId xmlns:a16="http://schemas.microsoft.com/office/drawing/2014/main" val="1921084868"/>
                    </a:ext>
                  </a:extLst>
                </a:gridCol>
                <a:gridCol w="6103058">
                  <a:extLst>
                    <a:ext uri="{9D8B030D-6E8A-4147-A177-3AD203B41FA5}">
                      <a16:colId xmlns:a16="http://schemas.microsoft.com/office/drawing/2014/main" val="2764830897"/>
                    </a:ext>
                  </a:extLst>
                </a:gridCol>
              </a:tblGrid>
              <a:tr h="703800">
                <a:tc>
                  <a:txBody>
                    <a:bodyPr/>
                    <a:lstStyle/>
                    <a:p>
                      <a:r>
                        <a:rPr lang="en-GB" sz="1600" b="1" i="0" u="none" strike="noStrike" cap="none">
                          <a:solidFill>
                            <a:schemeClr val="dk1"/>
                          </a:solidFill>
                          <a:latin typeface="Calibri" panose="020F0502020204030204" pitchFamily="34" charset="0"/>
                          <a:ea typeface="+mn-ea"/>
                          <a:cs typeface="+mn-cs"/>
                          <a:sym typeface="Arial"/>
                        </a:rPr>
                        <a:t>Project Objective:</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i="0" u="none" strike="noStrike" cap="none">
                          <a:solidFill>
                            <a:schemeClr val="dk1"/>
                          </a:solidFill>
                          <a:latin typeface="Calibri" panose="020F0502020204030204" pitchFamily="34" charset="0"/>
                          <a:ea typeface="+mn-ea"/>
                          <a:cs typeface="+mn-cs"/>
                          <a:sym typeface="Arial"/>
                        </a:rPr>
                        <a:t>Remediation and development of up to 3.185 ha of dilapidated and underutilized land</a:t>
                      </a:r>
                    </a:p>
                  </a:txBody>
                  <a:tcPr marL="144637" marR="144637" marT="72320" marB="72320"/>
                </a:tc>
                <a:extLst>
                  <a:ext uri="{0D108BD9-81ED-4DB2-BD59-A6C34878D82A}">
                    <a16:rowId xmlns:a16="http://schemas.microsoft.com/office/drawing/2014/main" val="825825125"/>
                  </a:ext>
                </a:extLst>
              </a:tr>
              <a:tr h="444930">
                <a:tc>
                  <a:txBody>
                    <a:bodyPr/>
                    <a:lstStyle/>
                    <a:p>
                      <a:r>
                        <a:rPr lang="en-GB" sz="1600" b="1" i="0" u="none" strike="noStrike" cap="none">
                          <a:solidFill>
                            <a:schemeClr val="dk1"/>
                          </a:solidFill>
                          <a:latin typeface="Calibri" panose="020F0502020204030204" pitchFamily="34" charset="0"/>
                          <a:ea typeface="+mn-ea"/>
                          <a:cs typeface="+mn-cs"/>
                          <a:sym typeface="Arial"/>
                        </a:rPr>
                        <a:t>Business Case Progress:</a:t>
                      </a:r>
                    </a:p>
                  </a:txBody>
                  <a:tcPr marL="144637" marR="144637" marT="72320" marB="72320"/>
                </a:tc>
                <a:tc>
                  <a:txBody>
                    <a:bodyPr/>
                    <a:lstStyle/>
                    <a:p>
                      <a:r>
                        <a:rPr lang="en-GB" sz="1600" b="0" i="0" u="none" strike="noStrike" cap="none" dirty="0">
                          <a:solidFill>
                            <a:schemeClr val="dk1"/>
                          </a:solidFill>
                          <a:latin typeface="Calibri" panose="020F0502020204030204" pitchFamily="34" charset="0"/>
                          <a:ea typeface="+mn-ea"/>
                          <a:cs typeface="+mn-cs"/>
                          <a:sym typeface="Arial"/>
                        </a:rPr>
                        <a:t>Approved March 2022, first release of funds received June 2022</a:t>
                      </a:r>
                    </a:p>
                  </a:txBody>
                  <a:tcPr marL="144637" marR="144637" marT="72320" marB="72320"/>
                </a:tc>
                <a:extLst>
                  <a:ext uri="{0D108BD9-81ED-4DB2-BD59-A6C34878D82A}">
                    <a16:rowId xmlns:a16="http://schemas.microsoft.com/office/drawing/2014/main" val="3233212571"/>
                  </a:ext>
                </a:extLst>
              </a:tr>
              <a:tr h="444930">
                <a:tc>
                  <a:txBody>
                    <a:bodyPr/>
                    <a:lstStyle/>
                    <a:p>
                      <a:r>
                        <a:rPr lang="en-GB" sz="1600" b="1" i="0" u="none" strike="noStrike" cap="none">
                          <a:solidFill>
                            <a:schemeClr val="dk1"/>
                          </a:solidFill>
                          <a:latin typeface="Calibri" panose="020F0502020204030204" pitchFamily="34" charset="0"/>
                          <a:ea typeface="+mn-ea"/>
                          <a:cs typeface="+mn-cs"/>
                          <a:sym typeface="Arial"/>
                        </a:rPr>
                        <a:t>Project Value:</a:t>
                      </a:r>
                    </a:p>
                  </a:txBody>
                  <a:tcPr marL="144637" marR="144637" marT="72320" marB="72320"/>
                </a:tc>
                <a:tc>
                  <a:txBody>
                    <a:bodyPr/>
                    <a:lstStyle/>
                    <a:p>
                      <a:r>
                        <a:rPr lang="en-GB" sz="1600" b="0" i="0" u="none" strike="noStrike" cap="none">
                          <a:solidFill>
                            <a:schemeClr val="dk1"/>
                          </a:solidFill>
                          <a:latin typeface="Calibri" panose="020F0502020204030204" pitchFamily="34" charset="0"/>
                          <a:ea typeface="+mn-ea"/>
                          <a:cs typeface="+mn-cs"/>
                          <a:sym typeface="Arial"/>
                        </a:rPr>
                        <a:t>£8,910,000</a:t>
                      </a:r>
                    </a:p>
                  </a:txBody>
                  <a:tcPr marL="144637" marR="144637" marT="72320" marB="72320"/>
                </a:tc>
                <a:extLst>
                  <a:ext uri="{0D108BD9-81ED-4DB2-BD59-A6C34878D82A}">
                    <a16:rowId xmlns:a16="http://schemas.microsoft.com/office/drawing/2014/main" val="1984394014"/>
                  </a:ext>
                </a:extLst>
              </a:tr>
              <a:tr h="444930">
                <a:tc>
                  <a:txBody>
                    <a:bodyPr/>
                    <a:lstStyle/>
                    <a:p>
                      <a:r>
                        <a:rPr lang="en-GB" sz="1600" b="1" i="0" u="none" strike="noStrike" cap="none">
                          <a:solidFill>
                            <a:schemeClr val="dk1"/>
                          </a:solidFill>
                          <a:latin typeface="Calibri" panose="020F0502020204030204" pitchFamily="34" charset="0"/>
                          <a:ea typeface="+mn-ea"/>
                          <a:cs typeface="+mn-cs"/>
                          <a:sym typeface="Arial"/>
                        </a:rPr>
                        <a:t>Delivery Body:</a:t>
                      </a:r>
                    </a:p>
                  </a:txBody>
                  <a:tcPr marL="144637" marR="144637" marT="72320" marB="72320"/>
                </a:tc>
                <a:tc>
                  <a:txBody>
                    <a:bodyPr/>
                    <a:lstStyle/>
                    <a:p>
                      <a:r>
                        <a:rPr lang="en-GB" sz="1600" b="0" i="0" u="none" strike="noStrike" cap="none">
                          <a:solidFill>
                            <a:schemeClr val="dk1"/>
                          </a:solidFill>
                          <a:latin typeface="Calibri" panose="020F0502020204030204" pitchFamily="34" charset="0"/>
                          <a:ea typeface="+mn-ea"/>
                          <a:cs typeface="+mn-cs"/>
                          <a:sym typeface="Arial"/>
                        </a:rPr>
                        <a:t>Milton Keynes Development Partnership (MKDP)</a:t>
                      </a:r>
                    </a:p>
                  </a:txBody>
                  <a:tcPr marL="144637" marR="144637" marT="72320" marB="72320"/>
                </a:tc>
                <a:extLst>
                  <a:ext uri="{0D108BD9-81ED-4DB2-BD59-A6C34878D82A}">
                    <a16:rowId xmlns:a16="http://schemas.microsoft.com/office/drawing/2014/main" val="996023405"/>
                  </a:ext>
                </a:extLst>
              </a:tr>
              <a:tr h="444930">
                <a:tc gridSpan="2">
                  <a:txBody>
                    <a:bodyPr/>
                    <a:lstStyle/>
                    <a:p>
                      <a:r>
                        <a:rPr lang="en-GB" sz="1600" b="1" i="0" u="none" strike="noStrike" cap="none">
                          <a:solidFill>
                            <a:schemeClr val="dk1"/>
                          </a:solidFill>
                          <a:latin typeface="Calibri" panose="020F0502020204030204" pitchFamily="34" charset="0"/>
                          <a:ea typeface="+mn-ea"/>
                          <a:cs typeface="+mn-cs"/>
                          <a:sym typeface="Arial"/>
                        </a:rPr>
                        <a:t>Project Details:</a:t>
                      </a:r>
                    </a:p>
                  </a:txBody>
                  <a:tcPr marL="144637" marR="144637" marT="72320" marB="72320"/>
                </a:tc>
                <a:tc hMerge="1">
                  <a:txBody>
                    <a:bodyPr/>
                    <a:lstStyle/>
                    <a:p>
                      <a:endParaRPr lang="en-GB" sz="1500" b="0"/>
                    </a:p>
                  </a:txBody>
                  <a:tcPr marL="127724" marR="127724" marT="63863" marB="63863"/>
                </a:tc>
                <a:extLst>
                  <a:ext uri="{0D108BD9-81ED-4DB2-BD59-A6C34878D82A}">
                    <a16:rowId xmlns:a16="http://schemas.microsoft.com/office/drawing/2014/main" val="279603124"/>
                  </a:ext>
                </a:extLst>
              </a:tr>
              <a:tr h="1221542">
                <a:tc gridSpan="2">
                  <a:txBody>
                    <a:bodyPr/>
                    <a:lstStyle/>
                    <a:p>
                      <a:pPr marL="285750" indent="-285750">
                        <a:buFont typeface="Arial" panose="020B0604020202020204" pitchFamily="34" charset="0"/>
                        <a:buChar char="•"/>
                      </a:pPr>
                      <a:r>
                        <a:rPr lang="en-GB" sz="1400" b="0" i="0" u="none" strike="noStrike" cap="none" dirty="0">
                          <a:solidFill>
                            <a:schemeClr val="dk1"/>
                          </a:solidFill>
                          <a:effectLst/>
                          <a:latin typeface="+mn-lt"/>
                          <a:ea typeface="+mn-ea"/>
                          <a:cs typeface="+mn-cs"/>
                          <a:sym typeface="Arial"/>
                        </a:rPr>
                        <a:t>The Revolving Development Fund will facilitate the acquisition and re-use of run-down and dilapidated sites for new and improved uses (such as housing and commercial uses). </a:t>
                      </a:r>
                    </a:p>
                    <a:p>
                      <a:pPr marL="285750" indent="-285750">
                        <a:buFont typeface="Arial" panose="020B0604020202020204" pitchFamily="34" charset="0"/>
                        <a:buChar char="•"/>
                      </a:pPr>
                      <a:endParaRPr lang="en-GB" sz="1400" b="0" i="0" u="none" strike="noStrike" cap="none" dirty="0">
                        <a:solidFill>
                          <a:schemeClr val="dk1"/>
                        </a:solidFill>
                        <a:effectLst/>
                        <a:latin typeface="+mn-lt"/>
                        <a:ea typeface="+mn-ea"/>
                        <a:cs typeface="+mn-cs"/>
                        <a:sym typeface="Arial"/>
                      </a:endParaRPr>
                    </a:p>
                    <a:p>
                      <a:pPr marL="285750" indent="-285750">
                        <a:buFont typeface="Arial" panose="020B0604020202020204" pitchFamily="34" charset="0"/>
                        <a:buChar char="•"/>
                      </a:pPr>
                      <a:r>
                        <a:rPr lang="en-GB" sz="1400" b="0" i="0" u="none" strike="noStrike" cap="none" dirty="0">
                          <a:solidFill>
                            <a:schemeClr val="dk1"/>
                          </a:solidFill>
                          <a:effectLst/>
                          <a:latin typeface="+mn-lt"/>
                          <a:ea typeface="+mn-ea"/>
                          <a:cs typeface="+mn-cs"/>
                          <a:sym typeface="Arial"/>
                        </a:rPr>
                        <a:t>Once the initial tranche of key sites in central Bletchley have been re-purposed, it is anticipated the fund will facilitate further development over a further two waves during a ten-year fund operating period.</a:t>
                      </a:r>
                      <a:br>
                        <a:rPr lang="en-GB" sz="1400" b="0" i="0" u="none" strike="noStrike" cap="none" dirty="0">
                          <a:solidFill>
                            <a:schemeClr val="dk1"/>
                          </a:solidFill>
                          <a:effectLst/>
                          <a:latin typeface="+mn-lt"/>
                          <a:ea typeface="+mn-ea"/>
                          <a:cs typeface="+mn-cs"/>
                          <a:sym typeface="Arial"/>
                        </a:rPr>
                      </a:br>
                      <a:endParaRPr lang="en-GB" sz="1400" b="0" i="0" u="none" strike="noStrike" cap="none" dirty="0">
                        <a:solidFill>
                          <a:schemeClr val="dk1"/>
                        </a:solidFill>
                        <a:effectLst/>
                        <a:latin typeface="+mn-lt"/>
                        <a:ea typeface="+mn-ea"/>
                        <a:cs typeface="+mn-cs"/>
                        <a:sym typeface="Arial"/>
                      </a:endParaRPr>
                    </a:p>
                    <a:p>
                      <a:pPr marL="285750" indent="-285750">
                        <a:buFont typeface="Arial" panose="020B0604020202020204" pitchFamily="34" charset="0"/>
                        <a:buChar char="•"/>
                      </a:pPr>
                      <a:r>
                        <a:rPr lang="en-GB" sz="1400" b="0" i="0" u="none" strike="noStrike" cap="none" dirty="0">
                          <a:solidFill>
                            <a:schemeClr val="dk1"/>
                          </a:solidFill>
                          <a:effectLst/>
                          <a:latin typeface="+mn-lt"/>
                          <a:ea typeface="+mn-ea"/>
                          <a:cs typeface="+mn-cs"/>
                          <a:sym typeface="Arial"/>
                        </a:rPr>
                        <a:t>The fund will be focused on three waves of interventions in the area outlined in the recent Central Bletchley Urban Design Framework Supplementary Planning Document published by Milton Keynes Council. This will involve multiple sites to facilitate land assembly across the three fund revolutions. This affords the RDF operational flexibility to identify sites that will make a significant difference to the functioning and experience of the town centre.</a:t>
                      </a:r>
                    </a:p>
                    <a:p>
                      <a:endParaRPr lang="en-GB" sz="1600" b="0" i="0" u="none" strike="noStrike" cap="none" dirty="0">
                        <a:solidFill>
                          <a:schemeClr val="dk1"/>
                        </a:solidFill>
                        <a:latin typeface="Calibri" panose="020F0502020204030204" pitchFamily="34" charset="0"/>
                        <a:ea typeface="+mn-ea"/>
                        <a:cs typeface="+mn-cs"/>
                        <a:sym typeface="Arial"/>
                      </a:endParaRPr>
                    </a:p>
                  </a:txBody>
                  <a:tcPr marL="144637" marR="144637" marT="72320" marB="72320"/>
                </a:tc>
                <a:tc hMerge="1">
                  <a:txBody>
                    <a:bodyPr/>
                    <a:lstStyle/>
                    <a:p>
                      <a:endParaRPr lang="en-GB"/>
                    </a:p>
                  </a:txBody>
                  <a:tcPr/>
                </a:tc>
                <a:extLst>
                  <a:ext uri="{0D108BD9-81ED-4DB2-BD59-A6C34878D82A}">
                    <a16:rowId xmlns:a16="http://schemas.microsoft.com/office/drawing/2014/main" val="3096677189"/>
                  </a:ext>
                </a:extLst>
              </a:tr>
            </a:tbl>
          </a:graphicData>
        </a:graphic>
      </p:graphicFrame>
      <p:pic>
        <p:nvPicPr>
          <p:cNvPr id="7" name="Picture 6">
            <a:extLst>
              <a:ext uri="{FF2B5EF4-FFF2-40B4-BE49-F238E27FC236}">
                <a16:creationId xmlns:a16="http://schemas.microsoft.com/office/drawing/2014/main" id="{CC75BF81-C87D-47E4-B695-9FE3FC28D773}"/>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341722318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4505685" y="292070"/>
            <a:ext cx="7789888" cy="584149"/>
          </a:xfrm>
          <a:prstGeom prst="rect">
            <a:avLst/>
          </a:prstGeom>
          <a:noFill/>
          <a:ln>
            <a:noFill/>
          </a:ln>
        </p:spPr>
        <p:txBody>
          <a:bodyPr spcFirstLastPara="1" wrap="square" lIns="0" tIns="0" rIns="0" bIns="0" anchor="t" anchorCtr="0">
            <a:noAutofit/>
          </a:bodyPr>
          <a:lstStyle/>
          <a:p>
            <a:pPr marL="0" indent="0"/>
            <a:r>
              <a:rPr lang="en-GB" sz="4000">
                <a:solidFill>
                  <a:schemeClr val="accent2"/>
                </a:solidFill>
                <a:latin typeface="Calibri" panose="020F0502020204030204" pitchFamily="34" charset="0"/>
                <a:cs typeface="Calibri" panose="020F0502020204030204" pitchFamily="34" charset="0"/>
              </a:rPr>
              <a:t>Transport Hub</a:t>
            </a:r>
          </a:p>
        </p:txBody>
      </p:sp>
      <p:graphicFrame>
        <p:nvGraphicFramePr>
          <p:cNvPr id="5" name="Table 4">
            <a:extLst>
              <a:ext uri="{FF2B5EF4-FFF2-40B4-BE49-F238E27FC236}">
                <a16:creationId xmlns:a16="http://schemas.microsoft.com/office/drawing/2014/main" id="{1285DCC6-6FA0-4336-B1E9-0C1C1CB305CC}"/>
              </a:ext>
            </a:extLst>
          </p:cNvPr>
          <p:cNvGraphicFramePr>
            <a:graphicFrameLocks noGrp="1"/>
          </p:cNvGraphicFramePr>
          <p:nvPr>
            <p:extLst>
              <p:ext uri="{D42A27DB-BD31-4B8C-83A1-F6EECF244321}">
                <p14:modId xmlns:p14="http://schemas.microsoft.com/office/powerpoint/2010/main" val="3848227588"/>
              </p:ext>
            </p:extLst>
          </p:nvPr>
        </p:nvGraphicFramePr>
        <p:xfrm>
          <a:off x="640665" y="1333859"/>
          <a:ext cx="10850000" cy="5064020"/>
        </p:xfrm>
        <a:graphic>
          <a:graphicData uri="http://schemas.openxmlformats.org/drawingml/2006/table">
            <a:tbl>
              <a:tblPr firstRow="1" bandRow="1">
                <a:tableStyleId>{D7AC3CCA-C797-4891-BE02-D94E43425B78}</a:tableStyleId>
              </a:tblPr>
              <a:tblGrid>
                <a:gridCol w="4746942">
                  <a:extLst>
                    <a:ext uri="{9D8B030D-6E8A-4147-A177-3AD203B41FA5}">
                      <a16:colId xmlns:a16="http://schemas.microsoft.com/office/drawing/2014/main" val="1921084868"/>
                    </a:ext>
                  </a:extLst>
                </a:gridCol>
                <a:gridCol w="6103058">
                  <a:extLst>
                    <a:ext uri="{9D8B030D-6E8A-4147-A177-3AD203B41FA5}">
                      <a16:colId xmlns:a16="http://schemas.microsoft.com/office/drawing/2014/main" val="2764830897"/>
                    </a:ext>
                  </a:extLst>
                </a:gridCol>
              </a:tblGrid>
              <a:tr h="703800">
                <a:tc>
                  <a:txBody>
                    <a:bodyPr/>
                    <a:lstStyle/>
                    <a:p>
                      <a:r>
                        <a:rPr lang="en-GB" sz="1400" b="1" i="0" u="none" strike="noStrike" cap="none">
                          <a:solidFill>
                            <a:schemeClr val="dk1"/>
                          </a:solidFill>
                          <a:effectLst/>
                          <a:latin typeface="+mn-lt"/>
                          <a:ea typeface="+mn-ea"/>
                          <a:cs typeface="+mn-cs"/>
                          <a:sym typeface="Arial"/>
                        </a:rPr>
                        <a:t>Project Objective:</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dirty="0">
                          <a:solidFill>
                            <a:schemeClr val="dk1"/>
                          </a:solidFill>
                          <a:effectLst/>
                          <a:latin typeface="+mn-lt"/>
                          <a:ea typeface="+mn-ea"/>
                          <a:cs typeface="+mn-cs"/>
                          <a:sym typeface="Arial"/>
                        </a:rPr>
                        <a:t>To enable the delivery of a first stage of works to improve the links between Bletchley Railway Station and Bletchley Town Centre</a:t>
                      </a:r>
                    </a:p>
                  </a:txBody>
                  <a:tcPr marL="144637" marR="144637" marT="72320" marB="72320"/>
                </a:tc>
                <a:extLst>
                  <a:ext uri="{0D108BD9-81ED-4DB2-BD59-A6C34878D82A}">
                    <a16:rowId xmlns:a16="http://schemas.microsoft.com/office/drawing/2014/main" val="825825125"/>
                  </a:ext>
                </a:extLst>
              </a:tr>
              <a:tr h="444930">
                <a:tc>
                  <a:txBody>
                    <a:bodyPr/>
                    <a:lstStyle/>
                    <a:p>
                      <a:r>
                        <a:rPr lang="en-GB" sz="1400" b="1" i="0" u="none" strike="noStrike" cap="none">
                          <a:solidFill>
                            <a:schemeClr val="dk1"/>
                          </a:solidFill>
                          <a:effectLst/>
                          <a:latin typeface="+mn-lt"/>
                          <a:ea typeface="+mn-ea"/>
                          <a:cs typeface="+mn-cs"/>
                          <a:sym typeface="Arial"/>
                        </a:rPr>
                        <a:t>Business Case Progress:</a:t>
                      </a:r>
                    </a:p>
                  </a:txBody>
                  <a:tcPr marL="144637" marR="144637" marT="72320" marB="72320"/>
                </a:tc>
                <a:tc>
                  <a:txBody>
                    <a:bodyPr/>
                    <a:lstStyle/>
                    <a:p>
                      <a:r>
                        <a:rPr lang="en-GB" sz="1400" b="0" i="0" u="none" strike="noStrike" cap="none" dirty="0">
                          <a:solidFill>
                            <a:schemeClr val="dk1"/>
                          </a:solidFill>
                          <a:effectLst/>
                          <a:latin typeface="+mn-lt"/>
                          <a:ea typeface="+mn-ea"/>
                          <a:cs typeface="+mn-cs"/>
                          <a:sym typeface="Arial"/>
                        </a:rPr>
                        <a:t>Approved January 2023 first release of funds received April 2023</a:t>
                      </a:r>
                    </a:p>
                  </a:txBody>
                  <a:tcPr marL="144637" marR="144637" marT="72320" marB="72320"/>
                </a:tc>
                <a:extLst>
                  <a:ext uri="{0D108BD9-81ED-4DB2-BD59-A6C34878D82A}">
                    <a16:rowId xmlns:a16="http://schemas.microsoft.com/office/drawing/2014/main" val="3233212571"/>
                  </a:ext>
                </a:extLst>
              </a:tr>
              <a:tr h="444930">
                <a:tc>
                  <a:txBody>
                    <a:bodyPr/>
                    <a:lstStyle/>
                    <a:p>
                      <a:r>
                        <a:rPr lang="en-GB" sz="1400" b="1" i="0" u="none" strike="noStrike" cap="none">
                          <a:solidFill>
                            <a:schemeClr val="dk1"/>
                          </a:solidFill>
                          <a:effectLst/>
                          <a:latin typeface="+mn-lt"/>
                          <a:ea typeface="+mn-ea"/>
                          <a:cs typeface="+mn-cs"/>
                          <a:sym typeface="Arial"/>
                        </a:rPr>
                        <a:t>Project Value:</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£3,910,000</a:t>
                      </a:r>
                    </a:p>
                  </a:txBody>
                  <a:tcPr marL="144637" marR="144637" marT="72320" marB="72320"/>
                </a:tc>
                <a:extLst>
                  <a:ext uri="{0D108BD9-81ED-4DB2-BD59-A6C34878D82A}">
                    <a16:rowId xmlns:a16="http://schemas.microsoft.com/office/drawing/2014/main" val="1984394014"/>
                  </a:ext>
                </a:extLst>
              </a:tr>
              <a:tr h="444930">
                <a:tc>
                  <a:txBody>
                    <a:bodyPr/>
                    <a:lstStyle/>
                    <a:p>
                      <a:r>
                        <a:rPr lang="en-GB" sz="1400" b="1" i="0" u="none" strike="noStrike" cap="none">
                          <a:solidFill>
                            <a:schemeClr val="dk1"/>
                          </a:solidFill>
                          <a:effectLst/>
                          <a:latin typeface="+mn-lt"/>
                          <a:ea typeface="+mn-ea"/>
                          <a:cs typeface="+mn-cs"/>
                          <a:sym typeface="Arial"/>
                        </a:rPr>
                        <a:t>Delivery Body:</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Milton Keynes City Council</a:t>
                      </a:r>
                    </a:p>
                  </a:txBody>
                  <a:tcPr marL="144637" marR="144637" marT="72320" marB="72320"/>
                </a:tc>
                <a:extLst>
                  <a:ext uri="{0D108BD9-81ED-4DB2-BD59-A6C34878D82A}">
                    <a16:rowId xmlns:a16="http://schemas.microsoft.com/office/drawing/2014/main" val="996023405"/>
                  </a:ext>
                </a:extLst>
              </a:tr>
              <a:tr h="444930">
                <a:tc gridSpan="2">
                  <a:txBody>
                    <a:bodyPr/>
                    <a:lstStyle/>
                    <a:p>
                      <a:r>
                        <a:rPr lang="en-GB" sz="1400" b="1" i="0" u="none" strike="noStrike" cap="none">
                          <a:solidFill>
                            <a:schemeClr val="dk1"/>
                          </a:solidFill>
                          <a:effectLst/>
                          <a:latin typeface="+mn-lt"/>
                          <a:ea typeface="+mn-ea"/>
                          <a:cs typeface="+mn-cs"/>
                          <a:sym typeface="Arial"/>
                        </a:rPr>
                        <a:t>Project Details:</a:t>
                      </a:r>
                    </a:p>
                  </a:txBody>
                  <a:tcPr marL="144637" marR="144637" marT="72320" marB="72320"/>
                </a:tc>
                <a:tc hMerge="1">
                  <a:txBody>
                    <a:bodyPr/>
                    <a:lstStyle/>
                    <a:p>
                      <a:endParaRPr lang="en-GB" sz="1500" b="0"/>
                    </a:p>
                  </a:txBody>
                  <a:tcPr marL="127724" marR="127724" marT="63863" marB="63863"/>
                </a:tc>
                <a:extLst>
                  <a:ext uri="{0D108BD9-81ED-4DB2-BD59-A6C34878D82A}">
                    <a16:rowId xmlns:a16="http://schemas.microsoft.com/office/drawing/2014/main" val="279603124"/>
                  </a:ext>
                </a:extLst>
              </a:tr>
              <a:tr h="1221542">
                <a:tc gridSpan="2">
                  <a:txBody>
                    <a:bodyPr/>
                    <a:lstStyle/>
                    <a:p>
                      <a:pPr marR="0" lvl="0" algn="l" defTabSz="914400" rtl="0" eaLnBrk="1" fontAlgn="auto" latinLnBrk="0" hangingPunct="1">
                        <a:lnSpc>
                          <a:spcPct val="100000"/>
                        </a:lnSpc>
                        <a:spcBef>
                          <a:spcPts val="0"/>
                        </a:spcBef>
                        <a:spcAft>
                          <a:spcPts val="0"/>
                        </a:spcAft>
                        <a:buClr>
                          <a:srgbClr val="000000"/>
                        </a:buClr>
                        <a:buSzTx/>
                        <a:tabLst/>
                        <a:defRPr/>
                      </a:pPr>
                      <a:r>
                        <a:rPr lang="en-GB" sz="1400" b="0" i="0" u="none" strike="noStrike" cap="none" dirty="0">
                          <a:solidFill>
                            <a:schemeClr val="dk1"/>
                          </a:solidFill>
                          <a:effectLst/>
                          <a:latin typeface="+mn-lt"/>
                          <a:ea typeface="+mn-ea"/>
                          <a:cs typeface="+mn-cs"/>
                          <a:sym typeface="Arial"/>
                        </a:rPr>
                        <a:t>The funding will enable delivery of a first stage of works to improve the links between Bletchley Railway Station and Bletchley Town Centre. </a:t>
                      </a:r>
                    </a:p>
                    <a:p>
                      <a:pPr marR="0" lvl="0" algn="l" defTabSz="914400" rtl="0" eaLnBrk="1" fontAlgn="auto" latinLnBrk="0" hangingPunct="1">
                        <a:lnSpc>
                          <a:spcPct val="100000"/>
                        </a:lnSpc>
                        <a:spcBef>
                          <a:spcPts val="0"/>
                        </a:spcBef>
                        <a:spcAft>
                          <a:spcPts val="0"/>
                        </a:spcAft>
                        <a:buClr>
                          <a:srgbClr val="000000"/>
                        </a:buClr>
                        <a:buSzTx/>
                        <a:tabLst/>
                        <a:defRPr/>
                      </a:pPr>
                      <a:endParaRPr lang="en-GB" sz="1400" b="0" i="0" u="none" strike="noStrike" cap="none" dirty="0">
                        <a:solidFill>
                          <a:schemeClr val="dk1"/>
                        </a:solidFill>
                        <a:effectLst/>
                        <a:latin typeface="+mn-lt"/>
                        <a:ea typeface="+mn-ea"/>
                        <a:cs typeface="+mn-cs"/>
                        <a:sym typeface="Arial"/>
                      </a:endParaRPr>
                    </a:p>
                    <a:p>
                      <a:pPr marR="0" lvl="0" algn="l" defTabSz="914400" rtl="0" eaLnBrk="1" fontAlgn="auto" latinLnBrk="0" hangingPunct="1">
                        <a:lnSpc>
                          <a:spcPct val="100000"/>
                        </a:lnSpc>
                        <a:spcBef>
                          <a:spcPts val="0"/>
                        </a:spcBef>
                        <a:spcAft>
                          <a:spcPts val="0"/>
                        </a:spcAft>
                        <a:buClr>
                          <a:srgbClr val="000000"/>
                        </a:buClr>
                        <a:buSzTx/>
                        <a:tabLst/>
                        <a:defRPr/>
                      </a:pPr>
                      <a:r>
                        <a:rPr lang="en-GB" sz="1400" b="0" i="0" u="none" strike="noStrike" cap="none" dirty="0">
                          <a:solidFill>
                            <a:schemeClr val="dk1"/>
                          </a:solidFill>
                          <a:effectLst/>
                          <a:latin typeface="+mn-lt"/>
                          <a:ea typeface="+mn-ea"/>
                          <a:cs typeface="+mn-cs"/>
                          <a:sym typeface="Arial"/>
                        </a:rPr>
                        <a:t>The key proposed investments are:</a:t>
                      </a:r>
                    </a:p>
                    <a:p>
                      <a:pPr lvl="0">
                        <a:spcBef>
                          <a:spcPts val="720"/>
                        </a:spcBef>
                        <a:spcAft>
                          <a:spcPts val="600"/>
                        </a:spcAft>
                      </a:pPr>
                      <a:r>
                        <a:rPr lang="en-GB" sz="1400" b="0" i="0" u="none" strike="noStrike" cap="none" dirty="0">
                          <a:solidFill>
                            <a:schemeClr val="dk1"/>
                          </a:solidFill>
                          <a:effectLst/>
                          <a:latin typeface="+mn-lt"/>
                          <a:ea typeface="+mn-ea"/>
                          <a:cs typeface="+mn-cs"/>
                          <a:sym typeface="Arial"/>
                        </a:rPr>
                        <a:t>1) Replacing Brunel Roundabout with a left in-left out priority junction.</a:t>
                      </a:r>
                      <a:br>
                        <a:rPr lang="en-GB" sz="1400" b="0" i="0" u="none" strike="noStrike" cap="none" dirty="0">
                          <a:solidFill>
                            <a:schemeClr val="dk1"/>
                          </a:solidFill>
                          <a:effectLst/>
                          <a:latin typeface="+mn-lt"/>
                          <a:ea typeface="+mn-ea"/>
                          <a:cs typeface="+mn-cs"/>
                          <a:sym typeface="Arial"/>
                        </a:rPr>
                      </a:br>
                      <a:r>
                        <a:rPr lang="en-GB" sz="1400" b="0" i="0" u="none" strike="noStrike" cap="none" dirty="0">
                          <a:solidFill>
                            <a:schemeClr val="dk1"/>
                          </a:solidFill>
                          <a:effectLst/>
                          <a:latin typeface="+mn-lt"/>
                          <a:ea typeface="+mn-ea"/>
                          <a:cs typeface="+mn-cs"/>
                          <a:sym typeface="Arial"/>
                        </a:rPr>
                        <a:t>2) Reducing Saxon Street to a single lane in each direction.</a:t>
                      </a:r>
                      <a:br>
                        <a:rPr lang="en-GB" sz="1400" b="0" i="0" u="none" strike="noStrike" cap="none" dirty="0">
                          <a:solidFill>
                            <a:schemeClr val="dk1"/>
                          </a:solidFill>
                          <a:effectLst/>
                          <a:latin typeface="+mn-lt"/>
                          <a:ea typeface="+mn-ea"/>
                          <a:cs typeface="+mn-cs"/>
                          <a:sym typeface="Arial"/>
                        </a:rPr>
                      </a:br>
                      <a:r>
                        <a:rPr lang="en-GB" sz="1400" b="0" i="0" u="none" strike="noStrike" cap="none" dirty="0">
                          <a:solidFill>
                            <a:schemeClr val="dk1"/>
                          </a:solidFill>
                          <a:effectLst/>
                          <a:latin typeface="+mn-lt"/>
                          <a:ea typeface="+mn-ea"/>
                          <a:cs typeface="+mn-cs"/>
                          <a:sym typeface="Arial"/>
                        </a:rPr>
                        <a:t>3) Improving access to the bus station and CEMEX site.</a:t>
                      </a:r>
                      <a:br>
                        <a:rPr lang="en-GB" sz="1400" b="0" i="0" u="none" strike="noStrike" cap="none" dirty="0">
                          <a:solidFill>
                            <a:schemeClr val="dk1"/>
                          </a:solidFill>
                          <a:effectLst/>
                          <a:latin typeface="+mn-lt"/>
                          <a:ea typeface="+mn-ea"/>
                          <a:cs typeface="+mn-cs"/>
                          <a:sym typeface="Arial"/>
                        </a:rPr>
                      </a:br>
                      <a:r>
                        <a:rPr lang="en-GB" sz="1400" b="0" i="0" u="none" strike="noStrike" cap="none" dirty="0">
                          <a:solidFill>
                            <a:schemeClr val="dk1"/>
                          </a:solidFill>
                          <a:effectLst/>
                          <a:latin typeface="+mn-lt"/>
                          <a:ea typeface="+mn-ea"/>
                          <a:cs typeface="+mn-cs"/>
                          <a:sym typeface="Arial"/>
                        </a:rPr>
                        <a:t>4) Introducing interim traffic signals to avoid the need for buses to U-turn.</a:t>
                      </a:r>
                      <a:br>
                        <a:rPr lang="en-GB" sz="1400" b="0" i="0" u="none" strike="noStrike" cap="none" dirty="0">
                          <a:solidFill>
                            <a:schemeClr val="dk1"/>
                          </a:solidFill>
                          <a:effectLst/>
                          <a:latin typeface="+mn-lt"/>
                          <a:ea typeface="+mn-ea"/>
                          <a:cs typeface="+mn-cs"/>
                          <a:sym typeface="Arial"/>
                        </a:rPr>
                      </a:br>
                      <a:r>
                        <a:rPr lang="en-GB" sz="1400" b="0" i="0" u="none" strike="noStrike" cap="none" dirty="0">
                          <a:solidFill>
                            <a:schemeClr val="dk1"/>
                          </a:solidFill>
                          <a:effectLst/>
                          <a:latin typeface="+mn-lt"/>
                          <a:ea typeface="+mn-ea"/>
                          <a:cs typeface="+mn-cs"/>
                          <a:sym typeface="Arial"/>
                        </a:rPr>
                        <a:t>5) Replacing the Princes Way Roundabout with a signalised junction.</a:t>
                      </a:r>
                      <a:br>
                        <a:rPr lang="en-GB" sz="1400" b="0" i="0" u="none" strike="noStrike" cap="none" dirty="0">
                          <a:solidFill>
                            <a:schemeClr val="dk1"/>
                          </a:solidFill>
                          <a:effectLst/>
                          <a:latin typeface="+mn-lt"/>
                          <a:ea typeface="+mn-ea"/>
                          <a:cs typeface="+mn-cs"/>
                          <a:sym typeface="Arial"/>
                        </a:rPr>
                      </a:br>
                      <a:r>
                        <a:rPr lang="en-GB" sz="1400" b="0" i="0" u="none" strike="noStrike" cap="none" dirty="0">
                          <a:solidFill>
                            <a:schemeClr val="dk1"/>
                          </a:solidFill>
                          <a:effectLst/>
                          <a:latin typeface="+mn-lt"/>
                          <a:ea typeface="+mn-ea"/>
                          <a:cs typeface="+mn-cs"/>
                          <a:sym typeface="Arial"/>
                        </a:rPr>
                        <a:t>6) Improving the pedestrian crossing and </a:t>
                      </a:r>
                      <a:r>
                        <a:rPr lang="en-GB" sz="1400" b="0" i="0" u="none" strike="noStrike" cap="none" dirty="0" err="1">
                          <a:solidFill>
                            <a:schemeClr val="dk1"/>
                          </a:solidFill>
                          <a:effectLst/>
                          <a:latin typeface="+mn-lt"/>
                          <a:ea typeface="+mn-ea"/>
                          <a:cs typeface="+mn-cs"/>
                          <a:sym typeface="Arial"/>
                        </a:rPr>
                        <a:t>Redway</a:t>
                      </a:r>
                      <a:r>
                        <a:rPr lang="en-GB" sz="1400" b="0" i="0" u="none" strike="noStrike" cap="none" dirty="0">
                          <a:solidFill>
                            <a:schemeClr val="dk1"/>
                          </a:solidFill>
                          <a:effectLst/>
                          <a:latin typeface="+mn-lt"/>
                          <a:ea typeface="+mn-ea"/>
                          <a:cs typeface="+mn-cs"/>
                          <a:sym typeface="Arial"/>
                        </a:rPr>
                        <a:t> infrastructure </a:t>
                      </a:r>
                      <a:br>
                        <a:rPr lang="en-GB" sz="1400" b="0" i="0" u="none" strike="noStrike" cap="none" dirty="0">
                          <a:solidFill>
                            <a:schemeClr val="dk1"/>
                          </a:solidFill>
                          <a:effectLst/>
                          <a:latin typeface="+mn-lt"/>
                          <a:ea typeface="+mn-ea"/>
                          <a:cs typeface="+mn-cs"/>
                          <a:sym typeface="Arial"/>
                        </a:rPr>
                      </a:br>
                      <a:r>
                        <a:rPr lang="en-GB" sz="1400" b="0" i="0" u="none" strike="noStrike" cap="none" dirty="0">
                          <a:solidFill>
                            <a:schemeClr val="dk1"/>
                          </a:solidFill>
                          <a:effectLst/>
                          <a:latin typeface="+mn-lt"/>
                          <a:ea typeface="+mn-ea"/>
                          <a:cs typeface="+mn-cs"/>
                          <a:sym typeface="Arial"/>
                        </a:rPr>
                        <a:t>7) Extending the </a:t>
                      </a:r>
                      <a:r>
                        <a:rPr lang="en-GB" sz="1400" b="0" i="0" u="none" strike="noStrike" cap="none" dirty="0" err="1">
                          <a:solidFill>
                            <a:schemeClr val="dk1"/>
                          </a:solidFill>
                          <a:effectLst/>
                          <a:latin typeface="+mn-lt"/>
                          <a:ea typeface="+mn-ea"/>
                          <a:cs typeface="+mn-cs"/>
                          <a:sym typeface="Arial"/>
                        </a:rPr>
                        <a:t>Redway</a:t>
                      </a:r>
                      <a:r>
                        <a:rPr lang="en-GB" sz="1400" b="0" i="0" u="none" strike="noStrike" cap="none" dirty="0">
                          <a:solidFill>
                            <a:schemeClr val="dk1"/>
                          </a:solidFill>
                          <a:effectLst/>
                          <a:latin typeface="+mn-lt"/>
                          <a:ea typeface="+mn-ea"/>
                          <a:cs typeface="+mn-cs"/>
                          <a:sym typeface="Arial"/>
                        </a:rPr>
                        <a:t> to the Brunel Centre.</a:t>
                      </a:r>
                    </a:p>
                  </a:txBody>
                  <a:tcPr marL="144637" marR="144637" marT="72320" marB="72320"/>
                </a:tc>
                <a:tc hMerge="1">
                  <a:txBody>
                    <a:bodyPr/>
                    <a:lstStyle/>
                    <a:p>
                      <a:endParaRPr lang="en-GB"/>
                    </a:p>
                  </a:txBody>
                  <a:tcPr/>
                </a:tc>
                <a:extLst>
                  <a:ext uri="{0D108BD9-81ED-4DB2-BD59-A6C34878D82A}">
                    <a16:rowId xmlns:a16="http://schemas.microsoft.com/office/drawing/2014/main" val="3096677189"/>
                  </a:ext>
                </a:extLst>
              </a:tr>
            </a:tbl>
          </a:graphicData>
        </a:graphic>
      </p:graphicFrame>
      <p:pic>
        <p:nvPicPr>
          <p:cNvPr id="7" name="Picture 6">
            <a:extLst>
              <a:ext uri="{FF2B5EF4-FFF2-40B4-BE49-F238E27FC236}">
                <a16:creationId xmlns:a16="http://schemas.microsoft.com/office/drawing/2014/main" id="{CC75BF81-C87D-47E4-B695-9FE3FC28D773}"/>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245525142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96" name="Google Shape;96;p2"/>
          <p:cNvSpPr txBox="1">
            <a:spLocks noGrp="1"/>
          </p:cNvSpPr>
          <p:nvPr>
            <p:ph type="body" idx="1"/>
          </p:nvPr>
        </p:nvSpPr>
        <p:spPr>
          <a:xfrm>
            <a:off x="3191790" y="311270"/>
            <a:ext cx="7789888" cy="584149"/>
          </a:xfrm>
          <a:prstGeom prst="rect">
            <a:avLst/>
          </a:prstGeom>
          <a:noFill/>
          <a:ln>
            <a:noFill/>
          </a:ln>
        </p:spPr>
        <p:txBody>
          <a:bodyPr spcFirstLastPara="1" wrap="square" lIns="0" tIns="0" rIns="0" bIns="0" anchor="t" anchorCtr="0">
            <a:noAutofit/>
          </a:bodyPr>
          <a:lstStyle/>
          <a:p>
            <a:pPr marL="0" indent="0"/>
            <a:r>
              <a:rPr lang="en-GB" sz="4000">
                <a:solidFill>
                  <a:schemeClr val="accent2"/>
                </a:solidFill>
                <a:latin typeface="Calibri" panose="020F0502020204030204" pitchFamily="34" charset="0"/>
                <a:cs typeface="Calibri" panose="020F0502020204030204" pitchFamily="34" charset="0"/>
              </a:rPr>
              <a:t>Public Realm Improvements (PRI)</a:t>
            </a:r>
          </a:p>
        </p:txBody>
      </p:sp>
      <p:graphicFrame>
        <p:nvGraphicFramePr>
          <p:cNvPr id="5" name="Table 4">
            <a:extLst>
              <a:ext uri="{FF2B5EF4-FFF2-40B4-BE49-F238E27FC236}">
                <a16:creationId xmlns:a16="http://schemas.microsoft.com/office/drawing/2014/main" id="{1285DCC6-6FA0-4336-B1E9-0C1C1CB305CC}"/>
              </a:ext>
            </a:extLst>
          </p:cNvPr>
          <p:cNvGraphicFramePr>
            <a:graphicFrameLocks noGrp="1"/>
          </p:cNvGraphicFramePr>
          <p:nvPr>
            <p:extLst>
              <p:ext uri="{D42A27DB-BD31-4B8C-83A1-F6EECF244321}">
                <p14:modId xmlns:p14="http://schemas.microsoft.com/office/powerpoint/2010/main" val="1204134513"/>
              </p:ext>
            </p:extLst>
          </p:nvPr>
        </p:nvGraphicFramePr>
        <p:xfrm>
          <a:off x="569644" y="1258207"/>
          <a:ext cx="10850000" cy="5269400"/>
        </p:xfrm>
        <a:graphic>
          <a:graphicData uri="http://schemas.openxmlformats.org/drawingml/2006/table">
            <a:tbl>
              <a:tblPr firstRow="1" bandRow="1">
                <a:tableStyleId>{D7AC3CCA-C797-4891-BE02-D94E43425B78}</a:tableStyleId>
              </a:tblPr>
              <a:tblGrid>
                <a:gridCol w="4746942">
                  <a:extLst>
                    <a:ext uri="{9D8B030D-6E8A-4147-A177-3AD203B41FA5}">
                      <a16:colId xmlns:a16="http://schemas.microsoft.com/office/drawing/2014/main" val="1921084868"/>
                    </a:ext>
                  </a:extLst>
                </a:gridCol>
                <a:gridCol w="6103058">
                  <a:extLst>
                    <a:ext uri="{9D8B030D-6E8A-4147-A177-3AD203B41FA5}">
                      <a16:colId xmlns:a16="http://schemas.microsoft.com/office/drawing/2014/main" val="2764830897"/>
                    </a:ext>
                  </a:extLst>
                </a:gridCol>
              </a:tblGrid>
              <a:tr h="703800">
                <a:tc>
                  <a:txBody>
                    <a:bodyPr/>
                    <a:lstStyle/>
                    <a:p>
                      <a:r>
                        <a:rPr lang="en-GB" sz="1400" b="1" i="0" u="none" strike="noStrike" cap="none">
                          <a:solidFill>
                            <a:schemeClr val="dk1"/>
                          </a:solidFill>
                          <a:effectLst/>
                          <a:latin typeface="+mn-lt"/>
                          <a:ea typeface="+mn-ea"/>
                          <a:cs typeface="+mn-cs"/>
                          <a:sym typeface="Arial"/>
                        </a:rPr>
                        <a:t>Project Objective:</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a:solidFill>
                            <a:schemeClr val="dk1"/>
                          </a:solidFill>
                          <a:effectLst/>
                          <a:latin typeface="+mn-lt"/>
                          <a:ea typeface="+mn-ea"/>
                          <a:cs typeface="+mn-cs"/>
                          <a:sym typeface="Arial"/>
                        </a:rPr>
                        <a:t>Delivery of new public spaces, new/upgraded cycling and walking paths, new/upgraded community hubs, spaces and assets, reduction in crime, pedestrianisation, perceptions of the place by residents/business/visitors, land values</a:t>
                      </a:r>
                    </a:p>
                  </a:txBody>
                  <a:tcPr marL="144637" marR="144637" marT="72320" marB="72320"/>
                </a:tc>
                <a:extLst>
                  <a:ext uri="{0D108BD9-81ED-4DB2-BD59-A6C34878D82A}">
                    <a16:rowId xmlns:a16="http://schemas.microsoft.com/office/drawing/2014/main" val="825825125"/>
                  </a:ext>
                </a:extLst>
              </a:tr>
              <a:tr h="444930">
                <a:tc>
                  <a:txBody>
                    <a:bodyPr/>
                    <a:lstStyle/>
                    <a:p>
                      <a:r>
                        <a:rPr lang="en-GB" sz="1400" b="1" i="0" u="none" strike="noStrike" cap="none">
                          <a:solidFill>
                            <a:schemeClr val="dk1"/>
                          </a:solidFill>
                          <a:effectLst/>
                          <a:latin typeface="+mn-lt"/>
                          <a:ea typeface="+mn-ea"/>
                          <a:cs typeface="+mn-cs"/>
                          <a:sym typeface="Arial"/>
                        </a:rPr>
                        <a:t>Business Case Progress:</a:t>
                      </a:r>
                    </a:p>
                  </a:txBody>
                  <a:tcPr marL="144637" marR="144637" marT="72320" marB="7232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i="0" u="none" strike="noStrike" cap="none" dirty="0">
                          <a:solidFill>
                            <a:schemeClr val="dk1"/>
                          </a:solidFill>
                          <a:effectLst/>
                          <a:latin typeface="+mn-lt"/>
                          <a:ea typeface="+mn-ea"/>
                          <a:cs typeface="+mn-cs"/>
                          <a:sym typeface="Arial"/>
                        </a:rPr>
                        <a:t>Business Case approved March 2022. First funds received April 2023</a:t>
                      </a:r>
                    </a:p>
                  </a:txBody>
                  <a:tcPr marL="144637" marR="144637" marT="72320" marB="72320"/>
                </a:tc>
                <a:extLst>
                  <a:ext uri="{0D108BD9-81ED-4DB2-BD59-A6C34878D82A}">
                    <a16:rowId xmlns:a16="http://schemas.microsoft.com/office/drawing/2014/main" val="3233212571"/>
                  </a:ext>
                </a:extLst>
              </a:tr>
              <a:tr h="444930">
                <a:tc>
                  <a:txBody>
                    <a:bodyPr/>
                    <a:lstStyle/>
                    <a:p>
                      <a:r>
                        <a:rPr lang="en-GB" sz="1400" b="1" i="0" u="none" strike="noStrike" cap="none">
                          <a:solidFill>
                            <a:schemeClr val="dk1"/>
                          </a:solidFill>
                          <a:effectLst/>
                          <a:latin typeface="+mn-lt"/>
                          <a:ea typeface="+mn-ea"/>
                          <a:cs typeface="+mn-cs"/>
                          <a:sym typeface="Arial"/>
                        </a:rPr>
                        <a:t>Project Value:</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£2,101,655</a:t>
                      </a:r>
                    </a:p>
                  </a:txBody>
                  <a:tcPr marL="144637" marR="144637" marT="72320" marB="72320"/>
                </a:tc>
                <a:extLst>
                  <a:ext uri="{0D108BD9-81ED-4DB2-BD59-A6C34878D82A}">
                    <a16:rowId xmlns:a16="http://schemas.microsoft.com/office/drawing/2014/main" val="1984394014"/>
                  </a:ext>
                </a:extLst>
              </a:tr>
              <a:tr h="444930">
                <a:tc>
                  <a:txBody>
                    <a:bodyPr/>
                    <a:lstStyle/>
                    <a:p>
                      <a:r>
                        <a:rPr lang="en-GB" sz="1400" b="1" i="0" u="none" strike="noStrike" cap="none">
                          <a:solidFill>
                            <a:schemeClr val="dk1"/>
                          </a:solidFill>
                          <a:effectLst/>
                          <a:latin typeface="+mn-lt"/>
                          <a:ea typeface="+mn-ea"/>
                          <a:cs typeface="+mn-cs"/>
                          <a:sym typeface="Arial"/>
                        </a:rPr>
                        <a:t>Delivery Body:</a:t>
                      </a:r>
                    </a:p>
                  </a:txBody>
                  <a:tcPr marL="144637" marR="144637" marT="72320" marB="72320"/>
                </a:tc>
                <a:tc>
                  <a:txBody>
                    <a:bodyPr/>
                    <a:lstStyle/>
                    <a:p>
                      <a:r>
                        <a:rPr lang="en-GB" sz="1400" b="0" i="0" u="none" strike="noStrike" cap="none">
                          <a:solidFill>
                            <a:schemeClr val="dk1"/>
                          </a:solidFill>
                          <a:effectLst/>
                          <a:latin typeface="+mn-lt"/>
                          <a:ea typeface="+mn-ea"/>
                          <a:cs typeface="+mn-cs"/>
                          <a:sym typeface="Arial"/>
                        </a:rPr>
                        <a:t>Milton Keynes City Council</a:t>
                      </a:r>
                    </a:p>
                  </a:txBody>
                  <a:tcPr marL="144637" marR="144637" marT="72320" marB="72320"/>
                </a:tc>
                <a:extLst>
                  <a:ext uri="{0D108BD9-81ED-4DB2-BD59-A6C34878D82A}">
                    <a16:rowId xmlns:a16="http://schemas.microsoft.com/office/drawing/2014/main" val="996023405"/>
                  </a:ext>
                </a:extLst>
              </a:tr>
              <a:tr h="444930">
                <a:tc gridSpan="2">
                  <a:txBody>
                    <a:bodyPr/>
                    <a:lstStyle/>
                    <a:p>
                      <a:r>
                        <a:rPr lang="en-GB" sz="1400" b="1" i="0" u="none" strike="noStrike" cap="none">
                          <a:solidFill>
                            <a:schemeClr val="dk1"/>
                          </a:solidFill>
                          <a:effectLst/>
                          <a:latin typeface="+mn-lt"/>
                          <a:ea typeface="+mn-ea"/>
                          <a:cs typeface="+mn-cs"/>
                          <a:sym typeface="Arial"/>
                        </a:rPr>
                        <a:t>Project Details:</a:t>
                      </a:r>
                    </a:p>
                  </a:txBody>
                  <a:tcPr marL="144637" marR="144637" marT="72320" marB="72320"/>
                </a:tc>
                <a:tc hMerge="1">
                  <a:txBody>
                    <a:bodyPr/>
                    <a:lstStyle/>
                    <a:p>
                      <a:endParaRPr lang="en-GB" sz="1500" b="0"/>
                    </a:p>
                  </a:txBody>
                  <a:tcPr marL="127724" marR="127724" marT="63863" marB="63863"/>
                </a:tc>
                <a:extLst>
                  <a:ext uri="{0D108BD9-81ED-4DB2-BD59-A6C34878D82A}">
                    <a16:rowId xmlns:a16="http://schemas.microsoft.com/office/drawing/2014/main" val="279603124"/>
                  </a:ext>
                </a:extLst>
              </a:tr>
              <a:tr h="1221542">
                <a:tc gridSpan="2">
                  <a:txBody>
                    <a:bodyPr/>
                    <a:lstStyle/>
                    <a:p>
                      <a:pPr marL="285750" indent="-285750">
                        <a:buFont typeface="Arial" panose="020B0604020202020204" pitchFamily="34" charset="0"/>
                        <a:buChar char="•"/>
                      </a:pPr>
                      <a:r>
                        <a:rPr lang="en-GB" sz="1400" b="0" i="0" u="none" strike="noStrike" cap="none" dirty="0">
                          <a:solidFill>
                            <a:schemeClr val="dk1"/>
                          </a:solidFill>
                          <a:effectLst/>
                          <a:latin typeface="+mn-lt"/>
                          <a:ea typeface="+mn-ea"/>
                          <a:cs typeface="+mn-cs"/>
                          <a:sym typeface="Arial"/>
                        </a:rPr>
                        <a:t>The Towns Fund investment will enable the establishment of a Public Realm Improvement Fund to deliver public realm interventions in Bletchley and Fenny Stratford to improve the appearance, attractiveness, safety and usability of these areas. The area of operation will be the Town Deal Boundary.</a:t>
                      </a:r>
                    </a:p>
                    <a:p>
                      <a:pPr marL="285750" indent="-285750">
                        <a:buFont typeface="Arial" panose="020B0604020202020204" pitchFamily="34" charset="0"/>
                        <a:buChar char="•"/>
                      </a:pPr>
                      <a:endParaRPr lang="en-GB" sz="1400" b="0" i="0" u="none" strike="noStrike" cap="none" dirty="0">
                        <a:solidFill>
                          <a:schemeClr val="dk1"/>
                        </a:solidFill>
                        <a:effectLst/>
                        <a:latin typeface="+mn-lt"/>
                        <a:ea typeface="+mn-ea"/>
                        <a:cs typeface="+mn-cs"/>
                        <a:sym typeface="Arial"/>
                      </a:endParaRPr>
                    </a:p>
                    <a:p>
                      <a:pPr marL="285750" indent="-285750">
                        <a:buFont typeface="Arial" panose="020B0604020202020204" pitchFamily="34" charset="0"/>
                        <a:buChar char="•"/>
                      </a:pPr>
                      <a:r>
                        <a:rPr lang="en-GB" sz="1400" b="0" i="0" u="none" strike="noStrike" cap="none" dirty="0">
                          <a:solidFill>
                            <a:schemeClr val="dk1"/>
                          </a:solidFill>
                          <a:effectLst/>
                          <a:latin typeface="+mn-lt"/>
                          <a:ea typeface="+mn-ea"/>
                          <a:cs typeface="+mn-cs"/>
                          <a:sym typeface="Arial"/>
                        </a:rPr>
                        <a:t>Investment will be coordinated with other Towns Fund projects, particularly the Revolving Development Fund, to maximise the impact of spend. The project will seek to bring about wider structural change to the layout and movement patterns within Bletchley town centre, improving the visual and physical connection between Queensway and the railway station and town to the west of the railway, making the town centre more visible and accessible to visitors arriving by train and tourists visiting Bletchley Park. </a:t>
                      </a:r>
                    </a:p>
                    <a:p>
                      <a:pPr marL="285750" indent="-285750">
                        <a:buFont typeface="Arial" panose="020B0604020202020204" pitchFamily="34" charset="0"/>
                        <a:buChar char="•"/>
                      </a:pPr>
                      <a:endParaRPr lang="en-GB" sz="1400" b="0" i="0" u="none" strike="noStrike" cap="none" dirty="0">
                        <a:solidFill>
                          <a:schemeClr val="dk1"/>
                        </a:solidFill>
                        <a:effectLst/>
                        <a:latin typeface="+mn-lt"/>
                        <a:ea typeface="+mn-ea"/>
                        <a:cs typeface="+mn-cs"/>
                        <a:sym typeface="Arial"/>
                      </a:endParaRPr>
                    </a:p>
                    <a:p>
                      <a:pPr marL="285750" indent="-285750">
                        <a:buFont typeface="Arial" panose="020B0604020202020204" pitchFamily="34" charset="0"/>
                        <a:buChar char="•"/>
                      </a:pPr>
                      <a:r>
                        <a:rPr lang="en-GB" sz="1400" b="0" i="0" u="none" strike="noStrike" cap="none" dirty="0">
                          <a:solidFill>
                            <a:schemeClr val="dk1"/>
                          </a:solidFill>
                          <a:effectLst/>
                          <a:latin typeface="+mn-lt"/>
                          <a:ea typeface="+mn-ea"/>
                          <a:cs typeface="+mn-cs"/>
                          <a:sym typeface="Arial"/>
                        </a:rPr>
                        <a:t>This intervention, together with the improvements to the quality of the town centre public realm will generate increased footfall and dwell time in the town centre and support increased diversity of the retail and leisure offer.</a:t>
                      </a:r>
                    </a:p>
                  </a:txBody>
                  <a:tcPr marL="144637" marR="144637" marT="72320" marB="72320"/>
                </a:tc>
                <a:tc hMerge="1">
                  <a:txBody>
                    <a:bodyPr/>
                    <a:lstStyle/>
                    <a:p>
                      <a:endParaRPr lang="en-GB"/>
                    </a:p>
                  </a:txBody>
                  <a:tcPr/>
                </a:tc>
                <a:extLst>
                  <a:ext uri="{0D108BD9-81ED-4DB2-BD59-A6C34878D82A}">
                    <a16:rowId xmlns:a16="http://schemas.microsoft.com/office/drawing/2014/main" val="3096677189"/>
                  </a:ext>
                </a:extLst>
              </a:tr>
            </a:tbl>
          </a:graphicData>
        </a:graphic>
      </p:graphicFrame>
      <p:pic>
        <p:nvPicPr>
          <p:cNvPr id="7" name="Picture 6">
            <a:extLst>
              <a:ext uri="{FF2B5EF4-FFF2-40B4-BE49-F238E27FC236}">
                <a16:creationId xmlns:a16="http://schemas.microsoft.com/office/drawing/2014/main" id="{CC75BF81-C87D-47E4-B695-9FE3FC28D773}"/>
              </a:ext>
            </a:extLst>
          </p:cNvPr>
          <p:cNvPicPr>
            <a:picLocks noChangeAspect="1"/>
          </p:cNvPicPr>
          <p:nvPr/>
        </p:nvPicPr>
        <p:blipFill rotWithShape="1">
          <a:blip r:embed="rId3"/>
          <a:srcRect b="19620"/>
          <a:stretch/>
        </p:blipFill>
        <p:spPr>
          <a:xfrm>
            <a:off x="190530" y="203963"/>
            <a:ext cx="2530059" cy="798764"/>
          </a:xfrm>
          <a:prstGeom prst="rect">
            <a:avLst/>
          </a:prstGeom>
        </p:spPr>
      </p:pic>
    </p:spTree>
    <p:extLst>
      <p:ext uri="{BB962C8B-B14F-4D97-AF65-F5344CB8AC3E}">
        <p14:creationId xmlns:p14="http://schemas.microsoft.com/office/powerpoint/2010/main" val="1118020870"/>
      </p:ext>
    </p:extLst>
  </p:cSld>
  <p:clrMapOvr>
    <a:masterClrMapping/>
  </p:clrMapOvr>
  <p:transition spd="slow">
    <p:fade/>
  </p:transition>
</p:sld>
</file>

<file path=ppt/theme/theme1.xml><?xml version="1.0" encoding="utf-8"?>
<a:theme xmlns:a="http://schemas.openxmlformats.org/drawingml/2006/main" name="16:9 presentation template">
  <a:themeElements>
    <a:clrScheme name="Towns Fund">
      <a:dk1>
        <a:srgbClr val="000000"/>
      </a:dk1>
      <a:lt1>
        <a:srgbClr val="FFFFFF"/>
      </a:lt1>
      <a:dk2>
        <a:srgbClr val="D2D2D2"/>
      </a:dk2>
      <a:lt2>
        <a:srgbClr val="828282"/>
      </a:lt2>
      <a:accent1>
        <a:srgbClr val="E4003A"/>
      </a:accent1>
      <a:accent2>
        <a:srgbClr val="0099CC"/>
      </a:accent2>
      <a:accent3>
        <a:srgbClr val="27A161"/>
      </a:accent3>
      <a:accent4>
        <a:srgbClr val="7F7F7F"/>
      </a:accent4>
      <a:accent5>
        <a:srgbClr val="7F7F7F"/>
      </a:accent5>
      <a:accent6>
        <a:srgbClr val="7F7F7F"/>
      </a:accent6>
      <a:hlink>
        <a:srgbClr val="7F7F7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1af9ee-a1cc-4546-9c4d-932949c3e270">
      <Terms xmlns="http://schemas.microsoft.com/office/infopath/2007/PartnerControls"/>
    </lcf76f155ced4ddcb4097134ff3c332f>
    <TaxCatchAll xmlns="1a689624-2dd3-4104-972a-6adee9f38174" xsi:nil="true"/>
    <SharedWithUsers xmlns="1a689624-2dd3-4104-972a-6adee9f38174">
      <UserInfo>
        <DisplayName>Alasdair Rodgers</DisplayName>
        <AccountId>24</AccountId>
        <AccountType/>
      </UserInfo>
      <UserInfo>
        <DisplayName>Tracey Aldworth</DisplayName>
        <AccountId>30</AccountId>
        <AccountType/>
      </UserInfo>
      <UserInfo>
        <DisplayName>Paul Hammond</DisplayName>
        <AccountId>35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85F7A74332E14F8B98E252F80FD8F7" ma:contentTypeVersion="16" ma:contentTypeDescription="Create a new document." ma:contentTypeScope="" ma:versionID="121296cc6a0ad566fc43f28a9323edbc">
  <xsd:schema xmlns:xsd="http://www.w3.org/2001/XMLSchema" xmlns:xs="http://www.w3.org/2001/XMLSchema" xmlns:p="http://schemas.microsoft.com/office/2006/metadata/properties" xmlns:ns2="ea1af9ee-a1cc-4546-9c4d-932949c3e270" xmlns:ns3="1a689624-2dd3-4104-972a-6adee9f38174" targetNamespace="http://schemas.microsoft.com/office/2006/metadata/properties" ma:root="true" ma:fieldsID="f021321aea16c853eee0fccc8f329410" ns2:_="" ns3:_="">
    <xsd:import namespace="ea1af9ee-a1cc-4546-9c4d-932949c3e270"/>
    <xsd:import namespace="1a689624-2dd3-4104-972a-6adee9f381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1af9ee-a1cc-4546-9c4d-932949c3e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09a550-5a70-41dc-8d88-694753d951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689624-2dd3-4104-972a-6adee9f381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902f92-e9d8-43af-a4de-a7721535ea71}" ma:internalName="TaxCatchAll" ma:showField="CatchAllData" ma:web="1a689624-2dd3-4104-972a-6adee9f381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MKC Word Document" ma:contentTypeID="0x010100073DBBF460B4694388C550D7D3B139990076852C9B15DE9647A52AE8EF52F1A516" ma:contentTypeVersion="5" ma:contentTypeDescription="MKC Branded Word Template Document" ma:contentTypeScope="" ma:versionID="798ace51d6f2a0609bbcaa4b8dc0c1fd">
  <xsd:schema xmlns:xsd="http://www.w3.org/2001/XMLSchema" xmlns:xs="http://www.w3.org/2001/XMLSchema" xmlns:p="http://schemas.microsoft.com/office/2006/metadata/properties" targetNamespace="http://schemas.microsoft.com/office/2006/metadata/properties" ma:root="true" ma:fieldsID="c032f31bce0c27f7c959937df3a44a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796E69-1827-4926-8494-3A01688AD489}">
  <ds:schemaRefs>
    <ds:schemaRef ds:uri="http://schemas.microsoft.com/sharepoint/v3/contenttype/forms"/>
  </ds:schemaRefs>
</ds:datastoreItem>
</file>

<file path=customXml/itemProps2.xml><?xml version="1.0" encoding="utf-8"?>
<ds:datastoreItem xmlns:ds="http://schemas.openxmlformats.org/officeDocument/2006/customXml" ds:itemID="{656C2FC6-898B-4C75-9E02-D98CCA7A807F}">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4CB0803-12A9-4F26-899B-8E8881FD27DF}"/>
</file>

<file path=customXml/itemProps4.xml><?xml version="1.0" encoding="utf-8"?>
<ds:datastoreItem xmlns:ds="http://schemas.openxmlformats.org/officeDocument/2006/customXml" ds:itemID="{81E97539-A06C-4488-8BBA-1354B16FE0FB}">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2295</Words>
  <Application>Microsoft Office PowerPoint</Application>
  <PresentationFormat>Widescreen</PresentationFormat>
  <Paragraphs>189</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Calibri</vt:lpstr>
      <vt:lpstr>Merriweather Sans</vt:lpstr>
      <vt:lpstr>Noto Sans Symbols</vt:lpstr>
      <vt:lpstr>Segoe UI</vt:lpstr>
      <vt:lpstr>Times New Roman</vt:lpstr>
      <vt:lpstr>16:9 presentation template</vt:lpstr>
      <vt:lpstr>BLETCHLEY AND FENNY STRATFORD TOWN DEAL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ENGAGEMENT  AT BUSINESS CASE</dc:title>
  <dc:creator>Katharine horgan</dc:creator>
  <cp:lastModifiedBy>John Fairclough</cp:lastModifiedBy>
  <cp:revision>3</cp:revision>
  <cp:lastPrinted>2021-12-23T10:06:10Z</cp:lastPrinted>
  <dcterms:created xsi:type="dcterms:W3CDTF">2012-02-23T16:08:14Z</dcterms:created>
  <dcterms:modified xsi:type="dcterms:W3CDTF">2023-05-11T14:29:43Z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up_Tags">
    <vt:lpwstr/>
  </property>
  <property fmtid="{D5CDD505-2E9C-101B-9397-08002B2CF9AE}" pid="3" name="Arup_Region">
    <vt:lpwstr/>
  </property>
  <property fmtid="{D5CDD505-2E9C-101B-9397-08002B2CF9AE}" pid="4" name="CO_Topics">
    <vt:lpwstr/>
  </property>
  <property fmtid="{D5CDD505-2E9C-101B-9397-08002B2CF9AE}" pid="5" name="Arup_Country">
    <vt:lpwstr/>
  </property>
  <property fmtid="{D5CDD505-2E9C-101B-9397-08002B2CF9AE}" pid="6" name="Arup_NewsOfficeLocation">
    <vt:lpwstr/>
  </property>
  <property fmtid="{D5CDD505-2E9C-101B-9397-08002B2CF9AE}" pid="7" name="Arup_TypeOfContent">
    <vt:lpwstr/>
  </property>
  <property fmtid="{D5CDD505-2E9C-101B-9397-08002B2CF9AE}" pid="8" name="CO_Communities">
    <vt:lpwstr/>
  </property>
  <property fmtid="{D5CDD505-2E9C-101B-9397-08002B2CF9AE}" pid="9" name="MSIP_Label_82fa3fd3-029b-403d-91b4-1dc930cb0e60_Enabled">
    <vt:lpwstr>true</vt:lpwstr>
  </property>
  <property fmtid="{D5CDD505-2E9C-101B-9397-08002B2CF9AE}" pid="10" name="MSIP_Label_82fa3fd3-029b-403d-91b4-1dc930cb0e60_SetDate">
    <vt:lpwstr>2020-06-18T13:40:58Z</vt:lpwstr>
  </property>
  <property fmtid="{D5CDD505-2E9C-101B-9397-08002B2CF9AE}" pid="11" name="MSIP_Label_82fa3fd3-029b-403d-91b4-1dc930cb0e60_Method">
    <vt:lpwstr>Standard</vt:lpwstr>
  </property>
  <property fmtid="{D5CDD505-2E9C-101B-9397-08002B2CF9AE}" pid="12" name="MSIP_Label_82fa3fd3-029b-403d-91b4-1dc930cb0e60_Name">
    <vt:lpwstr>82fa3fd3-029b-403d-91b4-1dc930cb0e60</vt:lpwstr>
  </property>
  <property fmtid="{D5CDD505-2E9C-101B-9397-08002B2CF9AE}" pid="13" name="MSIP_Label_82fa3fd3-029b-403d-91b4-1dc930cb0e60_SiteId">
    <vt:lpwstr>4ae48b41-0137-4599-8661-fc641fe77bea</vt:lpwstr>
  </property>
  <property fmtid="{D5CDD505-2E9C-101B-9397-08002B2CF9AE}" pid="14" name="MSIP_Label_82fa3fd3-029b-403d-91b4-1dc930cb0e60_ActionId">
    <vt:lpwstr>4e0f96b1-3423-40d6-b160-4715b202a892</vt:lpwstr>
  </property>
  <property fmtid="{D5CDD505-2E9C-101B-9397-08002B2CF9AE}" pid="15" name="MSIP_Label_82fa3fd3-029b-403d-91b4-1dc930cb0e60_ContentBits">
    <vt:lpwstr>0</vt:lpwstr>
  </property>
  <property fmtid="{D5CDD505-2E9C-101B-9397-08002B2CF9AE}" pid="16" name="ContentTypeId">
    <vt:lpwstr>0x0101001685F7A74332E14F8B98E252F80FD8F7</vt:lpwstr>
  </property>
  <property fmtid="{D5CDD505-2E9C-101B-9397-08002B2CF9AE}" pid="17" name="SharedWithUsers">
    <vt:lpwstr>24;#Alasdair Rodgers;#30;#Tracey Aldworth;#35;#Paul Hammond</vt:lpwstr>
  </property>
</Properties>
</file>